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7" r:id="rId5"/>
    <p:sldId id="258" r:id="rId6"/>
    <p:sldId id="259" r:id="rId7"/>
    <p:sldId id="260" r:id="rId8"/>
    <p:sldId id="261" r:id="rId9"/>
    <p:sldId id="262" r:id="rId10"/>
    <p:sldId id="263" r:id="rId11"/>
    <p:sldId id="264" r:id="rId12"/>
    <p:sldId id="265" r:id="rId13"/>
    <p:sldId id="266" r:id="rId14"/>
    <p:sldId id="267"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376"/>
    <a:srgbClr val="1064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130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C6B8E0-1220-424A-A6D3-0E0D3FA7AA5C}" type="datetimeFigureOut">
              <a:rPr lang="en-GB" smtClean="0"/>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38429C-F3AD-4A47-B9D2-6DF265BF74C2}" type="slidenum">
              <a:rPr lang="en-GB" smtClean="0"/>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738429C-F3AD-4A47-B9D2-6DF265BF74C2}" type="slidenum">
              <a:rPr lang="en-GB" smtClean="0"/>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305"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415"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135"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135"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065"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065"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1D8BD707-D9CF-40AE-B4C6-C98DA3205C09}"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endParaRPr kumimoji="0" lang="en-US" smtClean="0"/>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210" algn="l" rtl="0" eaLnBrk="1" latinLnBrk="0" hangingPunct="1">
              <a:lnSpc>
                <a:spcPts val="3000"/>
              </a:lnSpc>
              <a:spcBef>
                <a:spcPts val="600"/>
              </a:spcBef>
              <a:buClr>
                <a:schemeClr val="accent1"/>
              </a:buClr>
              <a:buSzPct val="80000"/>
              <a:buFont typeface="Wingdings 2" panose="05020102010507070707"/>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endParaRPr kumimoji="0" lang="en-US"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lstStyle>
          <a:p>
            <a:fld id="{1D8BD707-D9CF-40AE-B4C6-C98DA3205C09}" type="datetimeFigureOut">
              <a:rPr lang="en-US" smtClean="0"/>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B6F15528-21DE-4FAA-801E-634DDDAF4B2B}" type="slidenum">
              <a:rPr lang="en-US" smtClean="0"/>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p:titleStyle>
    <p:bodyStyle>
      <a:lvl1pPr marL="365760" indent="-283210" algn="l" rtl="0" eaLnBrk="1" latinLnBrk="0" hangingPunct="1">
        <a:lnSpc>
          <a:spcPct val="100000"/>
        </a:lnSpc>
        <a:spcBef>
          <a:spcPts val="600"/>
        </a:spcBef>
        <a:buClr>
          <a:schemeClr val="accent1"/>
        </a:buClr>
        <a:buSzPct val="80000"/>
        <a:buFont typeface="Wingdings 2" panose="05020102010507070707"/>
        <a:buChar char=""/>
        <a:defRPr kumimoji="0" sz="3200" kern="1200">
          <a:solidFill>
            <a:schemeClr val="tx1"/>
          </a:solidFill>
          <a:latin typeface="+mn-lt"/>
          <a:ea typeface="+mn-ea"/>
          <a:cs typeface="+mn-cs"/>
        </a:defRPr>
      </a:lvl1pPr>
      <a:lvl2pPr marL="640080" indent="-237490" algn="l" rtl="0" eaLnBrk="1" latinLnBrk="0" hangingPunct="1">
        <a:lnSpc>
          <a:spcPct val="100000"/>
        </a:lnSpc>
        <a:spcBef>
          <a:spcPts val="550"/>
        </a:spcBef>
        <a:buClr>
          <a:schemeClr val="accent1"/>
        </a:buClr>
        <a:buFont typeface="Verdana" panose="020B0604030504040204"/>
        <a:buChar char="◦"/>
        <a:defRPr kumimoji="0" sz="2800" kern="1200">
          <a:solidFill>
            <a:schemeClr val="tx1"/>
          </a:solidFill>
          <a:latin typeface="+mn-lt"/>
          <a:ea typeface="+mn-ea"/>
          <a:cs typeface="+mn-cs"/>
        </a:defRPr>
      </a:lvl2pPr>
      <a:lvl3pPr marL="887095" indent="-228600" algn="l" rtl="0" eaLnBrk="1" latinLnBrk="0" hangingPunct="1">
        <a:lnSpc>
          <a:spcPct val="100000"/>
        </a:lnSpc>
        <a:spcBef>
          <a:spcPct val="20000"/>
        </a:spcBef>
        <a:buClr>
          <a:schemeClr val="accent2"/>
        </a:buClr>
        <a:buFont typeface="Wingdings 2" panose="05020102010507070707"/>
        <a:buChar char=""/>
        <a:defRPr kumimoji="0" sz="2400" kern="1200">
          <a:solidFill>
            <a:schemeClr val="tx1"/>
          </a:solidFill>
          <a:latin typeface="+mn-lt"/>
          <a:ea typeface="+mn-ea"/>
          <a:cs typeface="+mn-cs"/>
        </a:defRPr>
      </a:lvl3pPr>
      <a:lvl4pPr marL="1097280" indent="-173990" algn="l" rtl="0" eaLnBrk="1" latinLnBrk="0" hangingPunct="1">
        <a:lnSpc>
          <a:spcPct val="100000"/>
        </a:lnSpc>
        <a:spcBef>
          <a:spcPct val="20000"/>
        </a:spcBef>
        <a:buClr>
          <a:schemeClr val="accent3"/>
        </a:buClr>
        <a:buFont typeface="Wingdings 2" panose="05020102010507070707"/>
        <a:buChar char=""/>
        <a:defRPr kumimoji="0" sz="2000" kern="1200">
          <a:solidFill>
            <a:schemeClr val="tx1"/>
          </a:solidFill>
          <a:latin typeface="+mn-lt"/>
          <a:ea typeface="+mn-ea"/>
          <a:cs typeface="+mn-cs"/>
        </a:defRPr>
      </a:lvl4pPr>
      <a:lvl5pPr marL="1298575" indent="-182880" algn="l" rtl="0" eaLnBrk="1" latinLnBrk="0" hangingPunct="1">
        <a:lnSpc>
          <a:spcPct val="100000"/>
        </a:lnSpc>
        <a:spcBef>
          <a:spcPct val="20000"/>
        </a:spcBef>
        <a:buClr>
          <a:schemeClr val="accent4"/>
        </a:buClr>
        <a:buFont typeface="Wingdings 2" panose="05020102010507070707"/>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panose="05020102010507070707"/>
        <a:buChar char=""/>
        <a:defRPr kumimoji="0" sz="2000" kern="1200">
          <a:solidFill>
            <a:schemeClr val="tx1"/>
          </a:solidFill>
          <a:latin typeface="+mn-lt"/>
          <a:ea typeface="+mn-ea"/>
          <a:cs typeface="+mn-cs"/>
        </a:defRPr>
      </a:lvl6pPr>
      <a:lvl7pPr marL="1718945" indent="-182880" algn="l" rtl="0" eaLnBrk="1" latinLnBrk="0" hangingPunct="1">
        <a:lnSpc>
          <a:spcPct val="100000"/>
        </a:lnSpc>
        <a:spcBef>
          <a:spcPct val="20000"/>
        </a:spcBef>
        <a:buClr>
          <a:schemeClr val="accent6"/>
        </a:buClr>
        <a:buFont typeface="Wingdings 2" panose="05020102010507070707"/>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panose="05020102010507070707"/>
        <a:buChar char=""/>
        <a:defRPr kumimoji="0" sz="2000" kern="1200">
          <a:solidFill>
            <a:schemeClr val="tx1"/>
          </a:solidFill>
          <a:latin typeface="+mn-lt"/>
          <a:ea typeface="+mn-ea"/>
          <a:cs typeface="+mn-cs"/>
        </a:defRPr>
      </a:lvl8pPr>
      <a:lvl9pPr marL="2130425" indent="-182880" algn="l" rtl="0" eaLnBrk="1" latinLnBrk="0" hangingPunct="1">
        <a:lnSpc>
          <a:spcPct val="100000"/>
        </a:lnSpc>
        <a:spcBef>
          <a:spcPct val="20000"/>
        </a:spcBef>
        <a:buClr>
          <a:schemeClr val="accent6"/>
        </a:buClr>
        <a:buFont typeface="Wingdings 2" panose="05020102010507070707"/>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image" Target="NULL" TargetMode="External"/><Relationship Id="rId2" Type="http://schemas.openxmlformats.org/officeDocument/2006/relationships/image" Target="../media/image3.jpeg"/><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NULL" TargetMode="External"/><Relationship Id="rId2" Type="http://schemas.openxmlformats.org/officeDocument/2006/relationships/image" Target="../media/image3.jpeg"/><Relationship Id="rId1" Type="http://schemas.openxmlformats.org/officeDocument/2006/relationships/image" Target="../media/image2.jpeg"/></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NULL" TargetMode="External"/><Relationship Id="rId2" Type="http://schemas.openxmlformats.org/officeDocument/2006/relationships/image" Target="../media/image3.jpeg"/><Relationship Id="rId1" Type="http://schemas.openxmlformats.org/officeDocument/2006/relationships/image" Target="../media/image2.jpeg"/></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NULL" TargetMode="External"/><Relationship Id="rId2" Type="http://schemas.openxmlformats.org/officeDocument/2006/relationships/image" Target="../media/image3.jpeg"/><Relationship Id="rId1" Type="http://schemas.openxmlformats.org/officeDocument/2006/relationships/image" Target="../media/image2.jpeg"/></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NULL" TargetMode="External"/><Relationship Id="rId2" Type="http://schemas.openxmlformats.org/officeDocument/2006/relationships/image" Target="../media/image3.jpeg"/><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NULL" TargetMode="External"/><Relationship Id="rId2" Type="http://schemas.openxmlformats.org/officeDocument/2006/relationships/image" Target="../media/image3.jpeg"/><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NULL" TargetMode="External"/><Relationship Id="rId2" Type="http://schemas.openxmlformats.org/officeDocument/2006/relationships/image" Target="../media/image3.jpeg"/><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NULL" TargetMode="External"/><Relationship Id="rId2" Type="http://schemas.openxmlformats.org/officeDocument/2006/relationships/image" Target="../media/image3.jpeg"/><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NULL" TargetMode="External"/><Relationship Id="rId2" Type="http://schemas.openxmlformats.org/officeDocument/2006/relationships/image" Target="../media/image3.jpeg"/><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NULL" TargetMode="External"/><Relationship Id="rId2" Type="http://schemas.openxmlformats.org/officeDocument/2006/relationships/image" Target="../media/image3.jpeg"/><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NULL" TargetMode="External"/><Relationship Id="rId2" Type="http://schemas.openxmlformats.org/officeDocument/2006/relationships/image" Target="../media/image3.jpeg"/><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NULL" TargetMode="External"/><Relationship Id="rId2" Type="http://schemas.openxmlformats.org/officeDocument/2006/relationships/image" Target="../media/image3.jpeg"/><Relationship Id="rId1" Type="http://schemas.openxmlformats.org/officeDocument/2006/relationships/image" Target="../media/image2.jpeg"/></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NULL" TargetMode="External"/><Relationship Id="rId2" Type="http://schemas.openxmlformats.org/officeDocument/2006/relationships/image" Target="../media/image3.jpeg"/><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1371600" y="1371600"/>
            <a:ext cx="7467600" cy="2133600"/>
          </a:xfrm>
        </p:spPr>
        <p:style>
          <a:lnRef idx="2">
            <a:schemeClr val="accent3"/>
          </a:lnRef>
          <a:fillRef idx="1">
            <a:schemeClr val="lt1"/>
          </a:fillRef>
          <a:effectRef idx="0">
            <a:schemeClr val="accent3"/>
          </a:effectRef>
          <a:fontRef idx="minor">
            <a:schemeClr val="dk1"/>
          </a:fontRef>
        </p:style>
        <p:txBody>
          <a:bodyPr>
            <a:normAutofit/>
          </a:bodyPr>
          <a:lstStyle/>
          <a:p>
            <a:pPr algn="ctr">
              <a:lnSpc>
                <a:spcPct val="107000"/>
              </a:lnSpc>
              <a:spcAft>
                <a:spcPts val="800"/>
              </a:spcAft>
            </a:pPr>
            <a:r>
              <a:rPr lang="ro-RO" sz="2800" b="1" dirty="0" smtClean="0">
                <a:solidFill>
                  <a:srgbClr val="002060"/>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cs typeface="Times New Roman" panose="02020603050405020304" pitchFamily="18" charset="0"/>
              </a:rPr>
              <a:t>Venitul minim de incluziune</a:t>
            </a:r>
            <a:br>
              <a:rPr lang="en-GB" sz="2800" dirty="0" smtClean="0">
                <a:solidFill>
                  <a:srgbClr val="002060"/>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cs typeface="Times New Roman" panose="02020603050405020304" pitchFamily="18" charset="0"/>
              </a:rPr>
            </a:br>
            <a:r>
              <a:rPr lang="en-GB" sz="2800" b="1" dirty="0" smtClean="0">
                <a:solidFill>
                  <a:srgbClr val="002060"/>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cs typeface="Times New Roman" panose="02020603050405020304" pitchFamily="18" charset="0"/>
              </a:rPr>
              <a:t>- </a:t>
            </a:r>
            <a:r>
              <a:rPr lang="ro-RO" sz="2800" b="1" dirty="0" smtClean="0">
                <a:solidFill>
                  <a:srgbClr val="002060"/>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cs typeface="Times New Roman" panose="02020603050405020304" pitchFamily="18" charset="0"/>
              </a:rPr>
              <a:t>Prezentare</a:t>
            </a:r>
            <a:r>
              <a:rPr lang="en-GB" sz="2800" b="1" dirty="0" smtClean="0">
                <a:solidFill>
                  <a:srgbClr val="002060"/>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cs typeface="Times New Roman" panose="02020603050405020304" pitchFamily="18" charset="0"/>
              </a:rPr>
              <a:t> -</a:t>
            </a:r>
            <a:br>
              <a:rPr lang="ro-RO" sz="1200" dirty="0" smtClean="0">
                <a:solidFill>
                  <a:schemeClr val="accent6"/>
                </a:solidFill>
                <a:effectLst>
                  <a:outerShdw blurRad="38100" dist="38100" dir="2700000" algn="tl">
                    <a:srgbClr val="000000">
                      <a:alpha val="43137"/>
                    </a:srgbClr>
                  </a:outerShdw>
                </a:effectLst>
                <a:latin typeface="Trebuchet MS" panose="020B0603020202020204" pitchFamily="34" charset="0"/>
                <a:ea typeface="Calibri" panose="020F0502020204030204" pitchFamily="34" charset="0"/>
                <a:cs typeface="Times New Roman" panose="02020603050405020304" pitchFamily="18" charset="0"/>
              </a:rPr>
            </a:br>
            <a:endParaRPr lang="en-GB" sz="1200" dirty="0"/>
          </a:p>
        </p:txBody>
      </p:sp>
      <p:sp>
        <p:nvSpPr>
          <p:cNvPr id="11" name="Subtitle 10"/>
          <p:cNvSpPr>
            <a:spLocks noGrp="1"/>
          </p:cNvSpPr>
          <p:nvPr>
            <p:ph type="subTitle" idx="1"/>
          </p:nvPr>
        </p:nvSpPr>
        <p:spPr>
          <a:xfrm>
            <a:off x="1432560" y="3505200"/>
            <a:ext cx="7406640" cy="533400"/>
          </a:xfrm>
        </p:spPr>
        <p:txBody>
          <a:bodyPr/>
          <a:lstStyle/>
          <a:p>
            <a:pPr algn="ctr"/>
            <a:r>
              <a:rPr lang="ro-RO" dirty="0" smtClean="0">
                <a:solidFill>
                  <a:srgbClr val="004376"/>
                </a:solidFill>
                <a:effectLst>
                  <a:outerShdw blurRad="38100" dist="38100" dir="2700000" algn="tl">
                    <a:srgbClr val="000000">
                      <a:alpha val="43137"/>
                    </a:srgbClr>
                  </a:outerShdw>
                </a:effectLst>
                <a:latin typeface="Trebuchet MS" panose="020B0603020202020204" pitchFamily="34" charset="0"/>
              </a:rPr>
              <a:t>Partea a II-a</a:t>
            </a:r>
            <a:endParaRPr lang="en-GB" dirty="0">
              <a:solidFill>
                <a:srgbClr val="004376"/>
              </a:solidFill>
              <a:effectLst>
                <a:outerShdw blurRad="38100" dist="38100" dir="2700000" algn="tl">
                  <a:srgbClr val="000000">
                    <a:alpha val="43137"/>
                  </a:srgbClr>
                </a:outerShdw>
              </a:effectLst>
              <a:latin typeface="Trebuchet MS" panose="020B0603020202020204" pitchFamily="34" charset="0"/>
            </a:endParaRPr>
          </a:p>
        </p:txBody>
      </p:sp>
      <p:pic>
        <p:nvPicPr>
          <p:cNvPr id="1027" name="Picture 1"/>
          <p:cNvPicPr>
            <a:picLocks noChangeAspect="1" noChangeArrowheads="1"/>
          </p:cNvPicPr>
          <p:nvPr/>
        </p:nvPicPr>
        <p:blipFill>
          <a:blip r:embed="rId1" cstate="print"/>
          <a:srcRect/>
          <a:stretch>
            <a:fillRect/>
          </a:stretch>
        </p:blipFill>
        <p:spPr bwMode="auto">
          <a:xfrm>
            <a:off x="1524000" y="152400"/>
            <a:ext cx="6477000" cy="714375"/>
          </a:xfrm>
          <a:prstGeom prst="rect">
            <a:avLst/>
          </a:prstGeom>
          <a:noFill/>
          <a:ln w="9525">
            <a:noFill/>
            <a:miter lim="800000"/>
            <a:headEnd/>
            <a:tailEnd/>
          </a:ln>
        </p:spPr>
      </p:pic>
      <p:pic>
        <p:nvPicPr>
          <p:cNvPr id="13" name="Picture 2"/>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1066800" y="5715000"/>
            <a:ext cx="2023584" cy="733726"/>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p:cNvSpPr/>
          <p:nvPr/>
        </p:nvSpPr>
        <p:spPr>
          <a:xfrm>
            <a:off x="5105400" y="6019800"/>
            <a:ext cx="3810000" cy="261610"/>
          </a:xfrm>
          <a:prstGeom prst="rect">
            <a:avLst/>
          </a:prstGeom>
        </p:spPr>
        <p:txBody>
          <a:bodyPr wrap="square">
            <a:spAutoFit/>
          </a:bodyPr>
          <a:lstStyle/>
          <a:p>
            <a:r>
              <a:rPr lang="ro-RO" altLang="en-US" sz="1100" dirty="0" smtClean="0">
                <a:solidFill>
                  <a:srgbClr val="000000"/>
                </a:solidFill>
                <a:latin typeface="Trebuchet MS" panose="020B0603020202020204" pitchFamily="34" charset="0"/>
                <a:ea typeface="Times New Roman" panose="02020603050405020304" pitchFamily="18" charset="0"/>
              </a:rPr>
              <a:t>Agenţia Naţională pentru Plăţi și Inspecţie Socială</a:t>
            </a:r>
            <a:endParaRPr lang="en-GB" sz="11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0"/>
            <a:ext cx="7498080" cy="655638"/>
          </a:xfrm>
        </p:spPr>
        <p:txBody>
          <a:bodyPr>
            <a:normAutofit fontScale="90000"/>
          </a:bodyPr>
          <a:lstStyle/>
          <a:p>
            <a:pPr algn="ctr"/>
            <a:r>
              <a:rPr lang="it-IT" sz="4000" b="1" dirty="0" smtClean="0">
                <a:solidFill>
                  <a:srgbClr val="0070C0"/>
                </a:solidFill>
                <a:latin typeface="Trebuchet MS" panose="020B0603020202020204" pitchFamily="34" charset="0"/>
              </a:rPr>
              <a:t>Venituri neimpozabile</a:t>
            </a:r>
            <a:endParaRPr lang="en-GB" dirty="0"/>
          </a:p>
        </p:txBody>
      </p:sp>
      <p:sp>
        <p:nvSpPr>
          <p:cNvPr id="3" name="Content Placeholder 2"/>
          <p:cNvSpPr>
            <a:spLocks noGrp="1"/>
          </p:cNvSpPr>
          <p:nvPr>
            <p:ph idx="1"/>
          </p:nvPr>
        </p:nvSpPr>
        <p:spPr>
          <a:xfrm>
            <a:off x="990600" y="1447800"/>
            <a:ext cx="8153400" cy="4800600"/>
          </a:xfrm>
        </p:spPr>
        <p:txBody>
          <a:bodyPr>
            <a:normAutofit fontScale="55000" lnSpcReduction="20000"/>
          </a:bodyPr>
          <a:lstStyle/>
          <a:p>
            <a:pPr algn="just">
              <a:buNone/>
            </a:pPr>
            <a:r>
              <a:rPr lang="it-IT" dirty="0" smtClean="0"/>
              <a:t>  </a:t>
            </a:r>
            <a:endParaRPr lang="ro-RO" dirty="0" smtClean="0"/>
          </a:p>
          <a:p>
            <a:pPr algn="just">
              <a:buNone/>
            </a:pPr>
            <a:r>
              <a:rPr lang="it-IT" dirty="0" smtClean="0"/>
              <a:t> </a:t>
            </a:r>
            <a:r>
              <a:rPr lang="it-IT" dirty="0" smtClean="0">
                <a:latin typeface="Trebuchet MS" panose="020B0603020202020204" pitchFamily="34" charset="0"/>
              </a:rPr>
              <a:t>w) premiile obţinute de sportivii medaliaţi la campionatele mondiale, europene şi la jocurile olimpice/paralimpice. Nu sunt venituri impozabile premiile, primele şi indemnizaţiile sportive acordate sportivilor, antrenorilor, tehnicienilor şi altor specialişti, prevăzuţi în legislaţia în materie, în vederea realizării obiectivelor de înaltă performanţă: clasarea pe locurile 1 - 6 la campionatele europene, campionatele mondiale şi jocurile olimpice/paralimpice, precum şi calificarea şi participarea la turneele finale ale campionatelor mondiale şi europene, prima grupă valorică, precum şi la jocurile olimpice/paralimpice, în cazul jocurilor sportive. De asemenea, nu sunt venituri impozabile primele şi indemnizaţiile sportive acordate sportivilor, antrenorilor, tehnicienilor şi altor specialişti, prevăzuţi de legislaţia în materie, în vederea pregătirii şi participării la competiţiile internaţionale oficiale ale loturilor reprezentative ale României. Au acelaşi regim fiscal primele acordate sportivilor, antrenorilor, tehnicienilor şi altor specialişti, prevăzuţi în legislaţia în materie, din sumele încasate de cluburi ca urmare a calificării şi participării la competiţii intercluburi oficiale europene sau mondiale;</a:t>
            </a:r>
            <a:endParaRPr lang="en-GB" dirty="0" smtClean="0">
              <a:latin typeface="Trebuchet MS" panose="020B0603020202020204" pitchFamily="34" charset="0"/>
            </a:endParaRPr>
          </a:p>
          <a:p>
            <a:endParaRPr lang="en-GB" dirty="0"/>
          </a:p>
        </p:txBody>
      </p:sp>
      <p:pic>
        <p:nvPicPr>
          <p:cNvPr id="4" name="Picture 1"/>
          <p:cNvPicPr>
            <a:picLocks noChangeAspect="1" noChangeArrowheads="1"/>
          </p:cNvPicPr>
          <p:nvPr/>
        </p:nvPicPr>
        <p:blipFill>
          <a:blip r:embed="rId1" cstate="print"/>
          <a:srcRect/>
          <a:stretch>
            <a:fillRect/>
          </a:stretch>
        </p:blipFill>
        <p:spPr bwMode="auto">
          <a:xfrm>
            <a:off x="1676400" y="152400"/>
            <a:ext cx="6477000" cy="714375"/>
          </a:xfrm>
          <a:prstGeom prst="rect">
            <a:avLst/>
          </a:prstGeom>
          <a:noFill/>
          <a:ln w="9525">
            <a:noFill/>
            <a:miter lim="800000"/>
            <a:headEnd/>
            <a:tailEnd/>
          </a:ln>
        </p:spPr>
      </p:pic>
      <p:pic>
        <p:nvPicPr>
          <p:cNvPr id="5" name="Picture 2"/>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1143000" y="5943600"/>
            <a:ext cx="2023584" cy="65752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410200" y="6172200"/>
            <a:ext cx="3733800" cy="261610"/>
          </a:xfrm>
          <a:prstGeom prst="rect">
            <a:avLst/>
          </a:prstGeom>
        </p:spPr>
        <p:txBody>
          <a:bodyPr wrap="square">
            <a:spAutoFit/>
          </a:bodyPr>
          <a:lstStyle/>
          <a:p>
            <a:r>
              <a:rPr lang="ro-RO" altLang="en-US" sz="1100" dirty="0" smtClean="0">
                <a:solidFill>
                  <a:srgbClr val="000000"/>
                </a:solidFill>
                <a:latin typeface="Trebuchet MS" panose="020B0603020202020204" pitchFamily="34" charset="0"/>
                <a:ea typeface="Times New Roman" panose="02020603050405020304" pitchFamily="18" charset="0"/>
              </a:rPr>
              <a:t>Agenţia Naţională pentru Plăţi și Inspecţie Socială</a:t>
            </a:r>
            <a:endParaRPr lang="en-GB" sz="11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838200"/>
            <a:ext cx="7498080" cy="579438"/>
          </a:xfrm>
        </p:spPr>
        <p:txBody>
          <a:bodyPr>
            <a:normAutofit fontScale="90000"/>
          </a:bodyPr>
          <a:lstStyle/>
          <a:p>
            <a:pPr algn="ctr"/>
            <a:r>
              <a:rPr lang="it-IT" sz="4400" b="1" dirty="0" smtClean="0">
                <a:solidFill>
                  <a:srgbClr val="0070C0"/>
                </a:solidFill>
                <a:latin typeface="Trebuchet MS" panose="020B0603020202020204" pitchFamily="34" charset="0"/>
              </a:rPr>
              <a:t>Venituri neimpozabile</a:t>
            </a:r>
            <a:endParaRPr lang="en-GB" dirty="0"/>
          </a:p>
        </p:txBody>
      </p:sp>
      <p:sp>
        <p:nvSpPr>
          <p:cNvPr id="3" name="Content Placeholder 2"/>
          <p:cNvSpPr>
            <a:spLocks noGrp="1"/>
          </p:cNvSpPr>
          <p:nvPr>
            <p:ph idx="1"/>
          </p:nvPr>
        </p:nvSpPr>
        <p:spPr>
          <a:xfrm>
            <a:off x="1066800" y="1447800"/>
            <a:ext cx="8077200" cy="4800600"/>
          </a:xfrm>
        </p:spPr>
        <p:txBody>
          <a:bodyPr>
            <a:normAutofit fontScale="70000" lnSpcReduction="20000"/>
          </a:bodyPr>
          <a:lstStyle/>
          <a:p>
            <a:pPr algn="just">
              <a:spcAft>
                <a:spcPts val="600"/>
              </a:spcAft>
              <a:buNone/>
            </a:pPr>
            <a:r>
              <a:rPr lang="it-IT" dirty="0" smtClean="0">
                <a:latin typeface="Trebuchet MS" panose="020B0603020202020204" pitchFamily="34" charset="0"/>
              </a:rPr>
              <a:t> </a:t>
            </a:r>
            <a:endParaRPr lang="ro-RO" dirty="0" smtClean="0">
              <a:latin typeface="Trebuchet MS" panose="020B0603020202020204" pitchFamily="34" charset="0"/>
            </a:endParaRPr>
          </a:p>
          <a:p>
            <a:pPr algn="just">
              <a:spcAft>
                <a:spcPts val="600"/>
              </a:spcAft>
              <a:buNone/>
            </a:pPr>
            <a:r>
              <a:rPr lang="it-IT" dirty="0" smtClean="0">
                <a:latin typeface="Trebuchet MS" panose="020B0603020202020204" pitchFamily="34" charset="0"/>
              </a:rPr>
              <a:t> x) premiile şi alte drepturi sub formă de cazare, masă, transport şi altele asemenea, obţinute de elevi şi studenţi în cadrul competiţiilor interne şi internaţionale, inclusiv elevi şi studenţi nerezidenţi în cadrul competiţiilor desfăşurate în România;</a:t>
            </a:r>
            <a:endParaRPr lang="en-GB" dirty="0" smtClean="0">
              <a:latin typeface="Trebuchet MS" panose="020B0603020202020204" pitchFamily="34" charset="0"/>
            </a:endParaRPr>
          </a:p>
          <a:p>
            <a:pPr algn="just">
              <a:spcAft>
                <a:spcPts val="600"/>
              </a:spcAft>
              <a:buNone/>
            </a:pPr>
            <a:r>
              <a:rPr lang="it-IT" dirty="0" smtClean="0">
                <a:latin typeface="Trebuchet MS" panose="020B0603020202020204" pitchFamily="34" charset="0"/>
              </a:rPr>
              <a:t>  y) prima de stat acordată pentru economisirea şi creditarea în sistem colectiv pentru domeniul locativ, în conformitate cu prevederile Ordonanţei de urgenţă a Guvernului nr. 99/2006 privind instituţiile de credit şi adecvarea capitalului, aprobată cu modificări şi completări prin Legea nr. 227/2007, cu modificările şi completările ulterioare;</a:t>
            </a:r>
            <a:endParaRPr lang="en-GB" dirty="0" smtClean="0">
              <a:latin typeface="Trebuchet MS" panose="020B0603020202020204" pitchFamily="34" charset="0"/>
            </a:endParaRPr>
          </a:p>
          <a:p>
            <a:pPr algn="just">
              <a:spcAft>
                <a:spcPts val="600"/>
              </a:spcAft>
              <a:buNone/>
            </a:pPr>
            <a:r>
              <a:rPr lang="it-IT" dirty="0" smtClean="0">
                <a:latin typeface="Trebuchet MS" panose="020B0603020202020204" pitchFamily="34" charset="0"/>
              </a:rPr>
              <a:t>   z) alte venituri care nu sunt impozabile, astfel cum sunt precizate la fiecare categorie de venit.</a:t>
            </a:r>
            <a:endParaRPr lang="en-GB" dirty="0" smtClean="0">
              <a:latin typeface="Trebuchet MS" panose="020B0603020202020204" pitchFamily="34" charset="0"/>
            </a:endParaRPr>
          </a:p>
          <a:p>
            <a:endParaRPr lang="en-GB" dirty="0"/>
          </a:p>
        </p:txBody>
      </p:sp>
      <p:pic>
        <p:nvPicPr>
          <p:cNvPr id="4" name="Picture 1"/>
          <p:cNvPicPr>
            <a:picLocks noChangeAspect="1" noChangeArrowheads="1"/>
          </p:cNvPicPr>
          <p:nvPr/>
        </p:nvPicPr>
        <p:blipFill>
          <a:blip r:embed="rId1" cstate="print"/>
          <a:srcRect/>
          <a:stretch>
            <a:fillRect/>
          </a:stretch>
        </p:blipFill>
        <p:spPr bwMode="auto">
          <a:xfrm>
            <a:off x="1752600" y="152400"/>
            <a:ext cx="6477000" cy="714375"/>
          </a:xfrm>
          <a:prstGeom prst="rect">
            <a:avLst/>
          </a:prstGeom>
          <a:noFill/>
          <a:ln w="9525">
            <a:noFill/>
            <a:miter lim="800000"/>
            <a:headEnd/>
            <a:tailEnd/>
          </a:ln>
        </p:spPr>
      </p:pic>
      <p:pic>
        <p:nvPicPr>
          <p:cNvPr id="5" name="Picture 2"/>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1066800" y="6172200"/>
            <a:ext cx="2023584" cy="58132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4724400" y="6324600"/>
            <a:ext cx="4572000" cy="261610"/>
          </a:xfrm>
          <a:prstGeom prst="rect">
            <a:avLst/>
          </a:prstGeom>
        </p:spPr>
        <p:txBody>
          <a:bodyPr>
            <a:spAutoFit/>
          </a:bodyPr>
          <a:lstStyle/>
          <a:p>
            <a:r>
              <a:rPr lang="ro-RO" altLang="en-US" sz="1100" dirty="0" smtClean="0">
                <a:solidFill>
                  <a:srgbClr val="000000"/>
                </a:solidFill>
                <a:latin typeface="Trebuchet MS" panose="020B0603020202020204" pitchFamily="34" charset="0"/>
                <a:ea typeface="Times New Roman" panose="02020603050405020304" pitchFamily="18" charset="0"/>
              </a:rPr>
              <a:t>Agenţia Naţională pentru Plăţi și Inspecţie Socială</a:t>
            </a:r>
            <a:endParaRPr lang="en-GB" sz="11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914400"/>
            <a:ext cx="7498080" cy="838200"/>
          </a:xfrm>
        </p:spPr>
        <p:txBody>
          <a:bodyPr>
            <a:normAutofit fontScale="90000"/>
          </a:bodyPr>
          <a:lstStyle/>
          <a:p>
            <a:pPr algn="ctr"/>
            <a:r>
              <a:rPr lang="ro-RO" sz="3200" dirty="0" smtClean="0">
                <a:solidFill>
                  <a:srgbClr val="0070C0"/>
                </a:solidFill>
                <a:latin typeface="Trebuchet MS" panose="020B0603020202020204" pitchFamily="34" charset="0"/>
              </a:rPr>
              <a:t>Bunurile care duc la excluderea acordării VMI</a:t>
            </a:r>
            <a:endParaRPr lang="en-GB" sz="3200" dirty="0">
              <a:solidFill>
                <a:srgbClr val="0070C0"/>
              </a:solidFill>
              <a:latin typeface="Trebuchet MS" panose="020B0603020202020204" pitchFamily="34" charset="0"/>
            </a:endParaRPr>
          </a:p>
        </p:txBody>
      </p:sp>
      <p:sp>
        <p:nvSpPr>
          <p:cNvPr id="2049" name="Rectangle 1"/>
          <p:cNvSpPr>
            <a:spLocks noGrp="1" noChangeArrowheads="1"/>
          </p:cNvSpPr>
          <p:nvPr>
            <p:ph idx="1"/>
          </p:nvPr>
        </p:nvSpPr>
        <p:spPr bwMode="auto">
          <a:xfrm>
            <a:off x="990600" y="2126210"/>
            <a:ext cx="8001000" cy="2677656"/>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just" defTabSz="914400" rtl="0" eaLnBrk="1" fontAlgn="base" latinLnBrk="0" hangingPunct="1">
              <a:lnSpc>
                <a:spcPct val="100000"/>
              </a:lnSpc>
              <a:spcBef>
                <a:spcPct val="0"/>
              </a:spcBef>
              <a:spcAft>
                <a:spcPct val="0"/>
              </a:spcAft>
              <a:buClrTx/>
              <a:buSzTx/>
              <a:buFontTx/>
              <a:buNone/>
            </a:pPr>
            <a:r>
              <a:rPr kumimoji="0" lang="it-IT" sz="1100" b="1" i="1" u="none" strike="noStrike" cap="none" normalizeH="0" baseline="0" dirty="0" smtClean="0">
                <a:ln>
                  <a:noFill/>
                </a:ln>
                <a:solidFill>
                  <a:srgbClr val="004376"/>
                </a:solidFill>
                <a:effectLst/>
                <a:latin typeface="Trebuchet MS" panose="020B0603020202020204" pitchFamily="34" charset="0"/>
                <a:ea typeface="Calibri" panose="020F0502020204030204" pitchFamily="34" charset="0"/>
                <a:cs typeface="Arial" panose="020B0604020202020204" pitchFamily="34" charset="0"/>
              </a:rPr>
              <a:t>   </a:t>
            </a:r>
            <a:r>
              <a:rPr kumimoji="0" lang="it-IT" sz="1400" b="1" i="1" u="none" strike="noStrike" cap="none" normalizeH="0" baseline="0" dirty="0" smtClean="0">
                <a:ln>
                  <a:noFill/>
                </a:ln>
                <a:solidFill>
                  <a:srgbClr val="004376"/>
                </a:solidFill>
                <a:effectLst/>
                <a:latin typeface="Trebuchet MS" panose="020B0603020202020204" pitchFamily="34" charset="0"/>
                <a:ea typeface="Calibri" panose="020F0502020204030204" pitchFamily="34" charset="0"/>
                <a:cs typeface="Arial" panose="020B0604020202020204" pitchFamily="34" charset="0"/>
              </a:rPr>
              <a:t> </a:t>
            </a:r>
            <a:r>
              <a:rPr kumimoji="0" lang="it-IT" sz="1400" b="1" u="none" strike="noStrike" cap="none" normalizeH="0" baseline="0" dirty="0" smtClean="0">
                <a:ln>
                  <a:noFill/>
                </a:ln>
                <a:solidFill>
                  <a:srgbClr val="004376"/>
                </a:solidFill>
                <a:effectLst/>
                <a:latin typeface="Trebuchet MS" panose="020B0603020202020204" pitchFamily="34" charset="0"/>
                <a:ea typeface="Calibri" panose="020F0502020204030204" pitchFamily="34" charset="0"/>
                <a:cs typeface="Arial" panose="020B0604020202020204" pitchFamily="34" charset="0"/>
              </a:rPr>
              <a:t>A. Bunuri imobile</a:t>
            </a:r>
            <a:endParaRPr kumimoji="0" lang="en-GB" sz="1400" b="0" u="none" strike="noStrike" cap="none" normalizeH="0" baseline="0" dirty="0" smtClean="0">
              <a:ln>
                <a:noFill/>
              </a:ln>
              <a:solidFill>
                <a:srgbClr val="004376"/>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it-IT" sz="1400" b="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Arial" panose="020B0604020202020204" pitchFamily="34" charset="0"/>
              </a:rPr>
              <a:t>    Clădiri, alte spaţii locative în afara locuinţei de domiciliu, precum şi terenuri situate în intravilan cu suprafaţa de peste 1.200 mp în zona urbană şi 2.500 mp în zona rurală, în afara terenurilor de împrejmuire a locuinţei şi a curţii aferente</a:t>
            </a:r>
            <a:r>
              <a:rPr kumimoji="0" lang="ro-RO" sz="1400" b="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Arial" panose="020B0604020202020204" pitchFamily="34" charset="0"/>
              </a:rPr>
              <a:t>.</a:t>
            </a:r>
            <a:endParaRPr kumimoji="0" lang="en-GB" sz="1400" b="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it-IT" sz="1400" b="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Arial" panose="020B0604020202020204" pitchFamily="34" charset="0"/>
              </a:rPr>
              <a:t>  </a:t>
            </a:r>
            <a:endParaRPr kumimoji="0" lang="ro-RO" sz="1400" b="0" u="none" strike="noStrike" cap="none" normalizeH="0" baseline="0" dirty="0" smtClean="0">
              <a:ln>
                <a:noFill/>
              </a:ln>
              <a:solidFill>
                <a:srgbClr val="004376"/>
              </a:solidFill>
              <a:effectLst/>
              <a:latin typeface="Trebuchet MS" panose="020B0603020202020204" pitchFamily="34" charset="0"/>
              <a:ea typeface="Calibri" panose="020F050202020403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it-IT" sz="1400" b="0" u="none" strike="noStrike" cap="none" normalizeH="0" baseline="0" dirty="0" smtClean="0">
                <a:ln>
                  <a:noFill/>
                </a:ln>
                <a:solidFill>
                  <a:srgbClr val="004376"/>
                </a:solidFill>
                <a:effectLst/>
                <a:latin typeface="Trebuchet MS" panose="020B0603020202020204" pitchFamily="34" charset="0"/>
                <a:ea typeface="Calibri" panose="020F0502020204030204" pitchFamily="34" charset="0"/>
                <a:cs typeface="Arial" panose="020B0604020202020204" pitchFamily="34" charset="0"/>
              </a:rPr>
              <a:t>  </a:t>
            </a:r>
            <a:r>
              <a:rPr kumimoji="0" lang="it-IT" sz="1400" b="1" u="none" strike="noStrike" cap="none" normalizeH="0" baseline="0" dirty="0" smtClean="0">
                <a:ln>
                  <a:noFill/>
                </a:ln>
                <a:solidFill>
                  <a:srgbClr val="004376"/>
                </a:solidFill>
                <a:effectLst/>
                <a:latin typeface="Trebuchet MS" panose="020B0603020202020204" pitchFamily="34" charset="0"/>
                <a:ea typeface="Calibri" panose="020F0502020204030204" pitchFamily="34" charset="0"/>
                <a:cs typeface="Arial" panose="020B0604020202020204" pitchFamily="34" charset="0"/>
              </a:rPr>
              <a:t>B. Bunuri mobile</a:t>
            </a:r>
            <a:endParaRPr kumimoji="0" lang="en-GB" sz="1400" b="0" u="none" strike="noStrike" cap="none" normalizeH="0" baseline="0" dirty="0" smtClean="0">
              <a:ln>
                <a:noFill/>
              </a:ln>
              <a:solidFill>
                <a:srgbClr val="004376"/>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it-IT" sz="1400" b="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Arial" panose="020B0604020202020204" pitchFamily="34" charset="0"/>
              </a:rPr>
              <a:t>    1. Mai mult de un vehicul cu o vechime mai mare de 10 ani, cu drept de circulaţie pe drumurile publice</a:t>
            </a:r>
            <a:r>
              <a:rPr kumimoji="0" lang="ro-RO" sz="1400" b="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Arial" panose="020B0604020202020204" pitchFamily="34" charset="0"/>
              </a:rPr>
              <a:t>;</a:t>
            </a:r>
            <a:endParaRPr kumimoji="0" lang="en-GB" sz="1400" b="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it-IT" sz="1400" b="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Arial" panose="020B0604020202020204" pitchFamily="34" charset="0"/>
              </a:rPr>
              <a:t>    2. Autovehicul cu drept de circulaţie pe drumurile publice cu o vechime mai mică de 10 ani, cu excepţia celor utilizate şi/sau adaptate pentru transportul persoanelor cu dizabilităţi</a:t>
            </a:r>
            <a:r>
              <a:rPr kumimoji="0" lang="ro-RO" sz="1400" b="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Arial" panose="020B0604020202020204" pitchFamily="34" charset="0"/>
              </a:rPr>
              <a:t>;</a:t>
            </a:r>
            <a:endParaRPr kumimoji="0" lang="en-GB" sz="1400" b="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it-IT" sz="1400" b="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Arial" panose="020B0604020202020204" pitchFamily="34" charset="0"/>
              </a:rPr>
              <a:t>    3. Şalupe, bărci cu motor, iahturi sau alte tipuri de ambarcaţiuni, cu excepţia celor necesare pentru transport în cazul persoanelor care locuiesc în aria Rezervaţiei Biosferei "Delta Dunării“</a:t>
            </a:r>
            <a:r>
              <a:rPr kumimoji="0" lang="ro-RO" sz="1400" b="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Arial" panose="020B0604020202020204" pitchFamily="34" charset="0"/>
              </a:rPr>
              <a:t>.</a:t>
            </a:r>
            <a:endParaRPr kumimoji="0" lang="it-IT" sz="1400" b="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2050" name="Rectangle 2"/>
          <p:cNvSpPr>
            <a:spLocks noChangeArrowheads="1"/>
          </p:cNvSpPr>
          <p:nvPr/>
        </p:nvSpPr>
        <p:spPr bwMode="auto">
          <a:xfrm>
            <a:off x="990600" y="5010567"/>
            <a:ext cx="8153400" cy="954107"/>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just" defTabSz="914400" rtl="0" eaLnBrk="1" fontAlgn="base" latinLnBrk="0" hangingPunct="1">
              <a:lnSpc>
                <a:spcPct val="100000"/>
              </a:lnSpc>
              <a:spcBef>
                <a:spcPct val="0"/>
              </a:spcBef>
              <a:spcAft>
                <a:spcPct val="0"/>
              </a:spcAft>
              <a:buClrTx/>
              <a:buSzTx/>
              <a:buFontTx/>
              <a:buNone/>
            </a:pPr>
            <a:r>
              <a:rPr kumimoji="0" lang="it-IT" sz="1400" b="1" u="none" strike="noStrike" cap="none" normalizeH="0" baseline="0" dirty="0" smtClean="0">
                <a:ln>
                  <a:noFill/>
                </a:ln>
                <a:solidFill>
                  <a:srgbClr val="004376"/>
                </a:solidFill>
                <a:effectLst/>
                <a:latin typeface="Trebuchet MS" panose="020B0603020202020204" pitchFamily="34" charset="0"/>
                <a:ea typeface="Calibri" panose="020F0502020204030204" pitchFamily="34" charset="0"/>
                <a:cs typeface="Arial" panose="020B0604020202020204" pitchFamily="34" charset="0"/>
              </a:rPr>
              <a:t>C. Depozite bancare</a:t>
            </a:r>
            <a:endParaRPr kumimoji="0" lang="en-GB" sz="1400" b="0" u="none" strike="noStrike" cap="none" normalizeH="0" baseline="0" dirty="0" smtClean="0">
              <a:ln>
                <a:noFill/>
              </a:ln>
              <a:solidFill>
                <a:srgbClr val="004376"/>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it-IT" sz="1400" b="0" u="none" strike="noStrike" cap="none" normalizeH="0" baseline="0" dirty="0" smtClean="0">
                <a:ln>
                  <a:noFill/>
                </a:ln>
                <a:solidFill>
                  <a:schemeClr val="tx1"/>
                </a:solidFill>
                <a:effectLst/>
                <a:latin typeface="Trebuchet MS" panose="020B0603020202020204" pitchFamily="34" charset="0"/>
                <a:ea typeface="Calibri" panose="020F0502020204030204" pitchFamily="34" charset="0"/>
                <a:cs typeface="Arial" panose="020B0604020202020204" pitchFamily="34" charset="0"/>
              </a:rPr>
              <a:t>    Cel puţin unul dintre membrii familiei deţine, în calitate de titular, unul sau mai multe conturi/depozite bancare, a căror sumă totală este mai mare de 3 ori faţă de valoarea câştigului salarial mediu brut prevăzut de Legea asigurărilor sociale de stat.</a:t>
            </a:r>
            <a:endParaRPr kumimoji="0" lang="it-IT" sz="1400" b="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6" name="Picture 1"/>
          <p:cNvPicPr>
            <a:picLocks noChangeAspect="1" noChangeArrowheads="1"/>
          </p:cNvPicPr>
          <p:nvPr/>
        </p:nvPicPr>
        <p:blipFill>
          <a:blip r:embed="rId1" cstate="print"/>
          <a:srcRect/>
          <a:stretch>
            <a:fillRect/>
          </a:stretch>
        </p:blipFill>
        <p:spPr bwMode="auto">
          <a:xfrm>
            <a:off x="1905000" y="152400"/>
            <a:ext cx="6477000" cy="714375"/>
          </a:xfrm>
          <a:prstGeom prst="rect">
            <a:avLst/>
          </a:prstGeom>
          <a:noFill/>
          <a:ln w="9525">
            <a:noFill/>
            <a:miter lim="800000"/>
            <a:headEnd/>
            <a:tailEnd/>
          </a:ln>
        </p:spPr>
      </p:pic>
      <p:pic>
        <p:nvPicPr>
          <p:cNvPr id="7" name="Picture 2"/>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1066800" y="6172200"/>
            <a:ext cx="2023584" cy="581326"/>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5181600" y="6400800"/>
            <a:ext cx="4572000" cy="261610"/>
          </a:xfrm>
          <a:prstGeom prst="rect">
            <a:avLst/>
          </a:prstGeom>
        </p:spPr>
        <p:txBody>
          <a:bodyPr>
            <a:spAutoFit/>
          </a:bodyPr>
          <a:lstStyle/>
          <a:p>
            <a:r>
              <a:rPr lang="ro-RO" altLang="en-US" sz="1100" dirty="0" smtClean="0">
                <a:solidFill>
                  <a:srgbClr val="000000"/>
                </a:solidFill>
                <a:latin typeface="Trebuchet MS" panose="020B0603020202020204" pitchFamily="34" charset="0"/>
                <a:ea typeface="Times New Roman" panose="02020603050405020304" pitchFamily="18" charset="0"/>
              </a:rPr>
              <a:t>Agenţia Naţională pentru Plăţi și Inspecţie Socială</a:t>
            </a:r>
            <a:endParaRPr lang="en-GB" sz="11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838200"/>
            <a:ext cx="7498080" cy="685800"/>
          </a:xfrm>
        </p:spPr>
        <p:txBody>
          <a:bodyPr>
            <a:normAutofit/>
          </a:bodyPr>
          <a:lstStyle/>
          <a:p>
            <a:pPr algn="ctr"/>
            <a:r>
              <a:rPr lang="ro-RO" sz="2800" dirty="0" smtClean="0">
                <a:solidFill>
                  <a:srgbClr val="0070C0"/>
                </a:solidFill>
                <a:latin typeface="Trebuchet MS" panose="020B0603020202020204" pitchFamily="34" charset="0"/>
              </a:rPr>
              <a:t>Bunurile care duc la excluderea acordării VMI</a:t>
            </a:r>
            <a:endParaRPr lang="en-GB" sz="2800" dirty="0"/>
          </a:p>
        </p:txBody>
      </p:sp>
      <p:sp>
        <p:nvSpPr>
          <p:cNvPr id="3" name="Content Placeholder 2"/>
          <p:cNvSpPr>
            <a:spLocks noGrp="1"/>
          </p:cNvSpPr>
          <p:nvPr>
            <p:ph idx="1"/>
          </p:nvPr>
        </p:nvSpPr>
        <p:spPr>
          <a:xfrm>
            <a:off x="1066800" y="1676400"/>
            <a:ext cx="8077200" cy="4572000"/>
          </a:xfrm>
        </p:spPr>
        <p:txBody>
          <a:bodyPr>
            <a:normAutofit/>
          </a:bodyPr>
          <a:lstStyle/>
          <a:p>
            <a:pPr>
              <a:buNone/>
            </a:pPr>
            <a:r>
              <a:rPr lang="ro-RO" sz="2000" b="1" u="sng" dirty="0" smtClean="0">
                <a:solidFill>
                  <a:srgbClr val="0070C0"/>
                </a:solidFill>
                <a:latin typeface="Trebuchet MS" panose="020B0603020202020204" pitchFamily="34" charset="0"/>
              </a:rPr>
              <a:t>NOTĂ:</a:t>
            </a:r>
            <a:endParaRPr lang="ro-RO" sz="2000" b="1" u="sng" dirty="0" smtClean="0">
              <a:solidFill>
                <a:srgbClr val="0070C0"/>
              </a:solidFill>
              <a:latin typeface="Trebuchet MS" panose="020B0603020202020204" pitchFamily="34" charset="0"/>
            </a:endParaRPr>
          </a:p>
          <a:p>
            <a:pPr algn="just">
              <a:buNone/>
            </a:pPr>
            <a:r>
              <a:rPr lang="it-IT" sz="2000" dirty="0" smtClean="0">
                <a:latin typeface="Trebuchet MS" panose="020B0603020202020204" pitchFamily="34" charset="0"/>
              </a:rPr>
              <a:t> </a:t>
            </a:r>
            <a:r>
              <a:rPr lang="ro-RO" sz="2000" dirty="0" smtClean="0">
                <a:latin typeface="Trebuchet MS" panose="020B0603020202020204" pitchFamily="34" charset="0"/>
              </a:rPr>
              <a:t>		</a:t>
            </a:r>
            <a:r>
              <a:rPr lang="it-IT" sz="2000" dirty="0" smtClean="0">
                <a:latin typeface="Trebuchet MS" panose="020B0603020202020204" pitchFamily="34" charset="0"/>
              </a:rPr>
              <a:t> În situaţia în care unul sau mai multe bunuri aflate în proprietatea persoanei singure/familiei beneficiare de venit minim de incluziune </a:t>
            </a:r>
            <a:r>
              <a:rPr lang="it-IT" sz="2000" dirty="0" smtClean="0">
                <a:solidFill>
                  <a:srgbClr val="004376"/>
                </a:solidFill>
                <a:latin typeface="Trebuchet MS" panose="020B0603020202020204" pitchFamily="34" charset="0"/>
              </a:rPr>
              <a:t>este dat în închiriere/arendă/concesiune</a:t>
            </a:r>
            <a:r>
              <a:rPr lang="it-IT" sz="2000" dirty="0" smtClean="0">
                <a:latin typeface="Trebuchet MS" panose="020B0603020202020204" pitchFamily="34" charset="0"/>
              </a:rPr>
              <a:t>, </a:t>
            </a:r>
            <a:r>
              <a:rPr lang="it-IT" sz="2000" dirty="0" smtClean="0">
                <a:solidFill>
                  <a:srgbClr val="004376"/>
                </a:solidFill>
                <a:latin typeface="Trebuchet MS" panose="020B0603020202020204" pitchFamily="34" charset="0"/>
              </a:rPr>
              <a:t>acest bun va fi luat în calcul pentru persoana/familia care îl are în închiriere/arendă/concesiune</a:t>
            </a:r>
            <a:r>
              <a:rPr lang="it-IT" sz="2000" dirty="0" smtClean="0">
                <a:latin typeface="Trebuchet MS" panose="020B0603020202020204" pitchFamily="34" charset="0"/>
              </a:rPr>
              <a:t>, iar pentru proprietarul de drept se va lua în calcul valoarea obţinută în urma cedării dreptului de folosinţă a bunului.</a:t>
            </a:r>
            <a:endParaRPr lang="en-GB" sz="2000" dirty="0" smtClean="0">
              <a:latin typeface="Trebuchet MS" panose="020B0603020202020204" pitchFamily="34" charset="0"/>
            </a:endParaRPr>
          </a:p>
          <a:p>
            <a:pPr algn="just">
              <a:buNone/>
            </a:pPr>
            <a:r>
              <a:rPr lang="ro-RO" sz="2000" dirty="0" smtClean="0">
                <a:latin typeface="Trebuchet MS" panose="020B0603020202020204" pitchFamily="34" charset="0"/>
              </a:rPr>
              <a:t>		</a:t>
            </a:r>
            <a:r>
              <a:rPr lang="it-IT" sz="2000" dirty="0" smtClean="0">
                <a:latin typeface="Trebuchet MS" panose="020B0603020202020204" pitchFamily="34" charset="0"/>
              </a:rPr>
              <a:t> Persoana sau familia care deţine pe lângă locuinţa de domiciliu </a:t>
            </a:r>
            <a:r>
              <a:rPr lang="it-IT" sz="2000" dirty="0" smtClean="0">
                <a:solidFill>
                  <a:srgbClr val="004376"/>
                </a:solidFill>
                <a:latin typeface="Trebuchet MS" panose="020B0603020202020204" pitchFamily="34" charset="0"/>
              </a:rPr>
              <a:t>o cotă-parte dintr-o altă clădire/spaţiu locativ/imobil poate beneficia de venit minim de incluziune indiferent de mărimea cotei</a:t>
            </a:r>
            <a:r>
              <a:rPr lang="it-IT" sz="2000" dirty="0" smtClean="0">
                <a:latin typeface="Trebuchet MS" panose="020B0603020202020204" pitchFamily="34" charset="0"/>
              </a:rPr>
              <a:t>, </a:t>
            </a:r>
            <a:r>
              <a:rPr lang="it-IT" sz="2000" dirty="0" smtClean="0">
                <a:solidFill>
                  <a:srgbClr val="004376"/>
                </a:solidFill>
                <a:latin typeface="Trebuchet MS" panose="020B0603020202020204" pitchFamily="34" charset="0"/>
              </a:rPr>
              <a:t>dacă prin această posesiune nu poate valorifica bunul respectiv.</a:t>
            </a:r>
            <a:endParaRPr lang="en-GB" sz="2000" dirty="0" smtClean="0">
              <a:solidFill>
                <a:srgbClr val="004376"/>
              </a:solidFill>
              <a:latin typeface="Trebuchet MS" panose="020B0603020202020204" pitchFamily="34" charset="0"/>
            </a:endParaRPr>
          </a:p>
          <a:p>
            <a:pPr>
              <a:buNone/>
            </a:pPr>
            <a:endParaRPr lang="en-GB" sz="2000" b="1" u="sng" dirty="0">
              <a:solidFill>
                <a:srgbClr val="0070C0"/>
              </a:solidFill>
              <a:latin typeface="Trebuchet MS" panose="020B0603020202020204" pitchFamily="34" charset="0"/>
            </a:endParaRPr>
          </a:p>
        </p:txBody>
      </p:sp>
      <p:pic>
        <p:nvPicPr>
          <p:cNvPr id="4" name="Picture 1"/>
          <p:cNvPicPr>
            <a:picLocks noChangeAspect="1" noChangeArrowheads="1"/>
          </p:cNvPicPr>
          <p:nvPr/>
        </p:nvPicPr>
        <p:blipFill>
          <a:blip r:embed="rId1" cstate="print"/>
          <a:srcRect/>
          <a:stretch>
            <a:fillRect/>
          </a:stretch>
        </p:blipFill>
        <p:spPr bwMode="auto">
          <a:xfrm>
            <a:off x="1905000" y="152400"/>
            <a:ext cx="6477000" cy="714375"/>
          </a:xfrm>
          <a:prstGeom prst="rect">
            <a:avLst/>
          </a:prstGeom>
          <a:noFill/>
          <a:ln w="9525">
            <a:noFill/>
            <a:miter lim="800000"/>
            <a:headEnd/>
            <a:tailEnd/>
          </a:ln>
        </p:spPr>
      </p:pic>
      <p:pic>
        <p:nvPicPr>
          <p:cNvPr id="5" name="Picture 2"/>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1066800" y="6019800"/>
            <a:ext cx="2023584" cy="58132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410200" y="6248400"/>
            <a:ext cx="4572000" cy="261610"/>
          </a:xfrm>
          <a:prstGeom prst="rect">
            <a:avLst/>
          </a:prstGeom>
        </p:spPr>
        <p:txBody>
          <a:bodyPr>
            <a:spAutoFit/>
          </a:bodyPr>
          <a:lstStyle/>
          <a:p>
            <a:r>
              <a:rPr lang="ro-RO" altLang="en-US" sz="1100" dirty="0" smtClean="0">
                <a:solidFill>
                  <a:srgbClr val="000000"/>
                </a:solidFill>
                <a:latin typeface="Trebuchet MS" panose="020B0603020202020204" pitchFamily="34" charset="0"/>
                <a:ea typeface="Times New Roman" panose="02020603050405020304" pitchFamily="18" charset="0"/>
              </a:rPr>
              <a:t>Agenţia Naţională pentru Plăţi și Inspecţie Socială</a:t>
            </a:r>
            <a:endParaRPr lang="en-GB" sz="11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838200"/>
            <a:ext cx="7498080" cy="533400"/>
          </a:xfrm>
        </p:spPr>
        <p:txBody>
          <a:bodyPr>
            <a:normAutofit fontScale="90000"/>
          </a:bodyPr>
          <a:lstStyle/>
          <a:p>
            <a:pPr algn="ctr"/>
            <a:r>
              <a:rPr lang="ro-RO" sz="3600" dirty="0" smtClean="0">
                <a:solidFill>
                  <a:srgbClr val="1064B0"/>
                </a:solidFill>
                <a:latin typeface="Trebuchet MS" panose="020B0603020202020204" pitchFamily="34" charset="0"/>
              </a:rPr>
              <a:t>Venituri care se iau în calcul </a:t>
            </a:r>
            <a:endParaRPr lang="en-GB" sz="3600" dirty="0">
              <a:solidFill>
                <a:srgbClr val="1064B0"/>
              </a:solidFill>
              <a:latin typeface="Trebuchet MS" panose="020B0603020202020204" pitchFamily="34" charset="0"/>
            </a:endParaRPr>
          </a:p>
        </p:txBody>
      </p:sp>
      <p:sp>
        <p:nvSpPr>
          <p:cNvPr id="3" name="Content Placeholder 2"/>
          <p:cNvSpPr>
            <a:spLocks noGrp="1"/>
          </p:cNvSpPr>
          <p:nvPr>
            <p:ph idx="1"/>
          </p:nvPr>
        </p:nvSpPr>
        <p:spPr/>
        <p:txBody>
          <a:bodyPr>
            <a:normAutofit fontScale="62500" lnSpcReduction="20000"/>
          </a:bodyPr>
          <a:lstStyle/>
          <a:p>
            <a:pPr algn="just">
              <a:buNone/>
            </a:pPr>
            <a:r>
              <a:rPr lang="ro-RO" dirty="0" smtClean="0"/>
              <a:t>		</a:t>
            </a:r>
            <a:r>
              <a:rPr lang="it-IT" dirty="0" smtClean="0">
                <a:latin typeface="Trebuchet MS" panose="020B0603020202020204" pitchFamily="34" charset="0"/>
              </a:rPr>
              <a:t>Pentru calculul venitului net lunar ajustat </a:t>
            </a:r>
            <a:r>
              <a:rPr lang="it-IT" dirty="0" smtClean="0">
                <a:solidFill>
                  <a:srgbClr val="0070C0"/>
                </a:solidFill>
                <a:latin typeface="Trebuchet MS" panose="020B0603020202020204" pitchFamily="34" charset="0"/>
              </a:rPr>
              <a:t>se iau în considerare toate veniturile nete</a:t>
            </a:r>
            <a:r>
              <a:rPr lang="it-IT" dirty="0" smtClean="0">
                <a:latin typeface="Trebuchet MS" panose="020B0603020202020204" pitchFamily="34" charset="0"/>
              </a:rPr>
              <a:t> pe care membrii familiei sau persoana singură le-a realizat în luna anterioară solicitării venitului minim de incluziune.</a:t>
            </a:r>
            <a:endParaRPr lang="en-GB" dirty="0" smtClean="0">
              <a:latin typeface="Trebuchet MS" panose="020B0603020202020204" pitchFamily="34" charset="0"/>
            </a:endParaRPr>
          </a:p>
          <a:p>
            <a:pPr algn="just">
              <a:buClr>
                <a:srgbClr val="004376"/>
              </a:buClr>
              <a:buNone/>
            </a:pPr>
            <a:r>
              <a:rPr lang="ro-RO" dirty="0" smtClean="0">
                <a:latin typeface="Trebuchet MS" panose="020B0603020202020204" pitchFamily="34" charset="0"/>
              </a:rPr>
              <a:t>		</a:t>
            </a:r>
            <a:r>
              <a:rPr lang="it-IT" dirty="0" smtClean="0">
                <a:solidFill>
                  <a:srgbClr val="0070C0"/>
                </a:solidFill>
                <a:latin typeface="Trebuchet MS" panose="020B0603020202020204" pitchFamily="34" charset="0"/>
              </a:rPr>
              <a:t>Venituri nete</a:t>
            </a:r>
            <a:r>
              <a:rPr lang="it-IT" dirty="0" smtClean="0">
                <a:latin typeface="Trebuchet MS" panose="020B0603020202020204" pitchFamily="34" charset="0"/>
              </a:rPr>
              <a:t> reprezintă totalitatea sumelor primite/realizate de persoana singură, respectiv de fiecare membru al familiei. Acestea includ</a:t>
            </a:r>
            <a:r>
              <a:rPr lang="ro-RO" dirty="0" smtClean="0">
                <a:latin typeface="Trebuchet MS" panose="020B0603020202020204" pitchFamily="34" charset="0"/>
              </a:rPr>
              <a:t>:</a:t>
            </a:r>
            <a:endParaRPr lang="ro-RO" dirty="0" smtClean="0">
              <a:latin typeface="Trebuchet MS" panose="020B0603020202020204" pitchFamily="34" charset="0"/>
            </a:endParaRPr>
          </a:p>
          <a:p>
            <a:pPr algn="just">
              <a:buClr>
                <a:srgbClr val="004376"/>
              </a:buClr>
              <a:buFontTx/>
              <a:buChar char="-"/>
            </a:pPr>
            <a:r>
              <a:rPr lang="it-IT" dirty="0" smtClean="0">
                <a:latin typeface="Trebuchet MS" panose="020B0603020202020204" pitchFamily="34" charset="0"/>
              </a:rPr>
              <a:t>veniturile neimpozabile prevăzute la art. 62 din Legea nr. 227/2015 privind Codul fiscal, cu modificările şi completările ulterioare</a:t>
            </a:r>
            <a:r>
              <a:rPr lang="ro-RO" dirty="0" smtClean="0">
                <a:latin typeface="Trebuchet MS" panose="020B0603020202020204" pitchFamily="34" charset="0"/>
              </a:rPr>
              <a:t>;</a:t>
            </a:r>
            <a:endParaRPr lang="ro-RO" dirty="0" smtClean="0">
              <a:latin typeface="Trebuchet MS" panose="020B0603020202020204" pitchFamily="34" charset="0"/>
            </a:endParaRPr>
          </a:p>
          <a:p>
            <a:pPr algn="just">
              <a:buClr>
                <a:srgbClr val="004376"/>
              </a:buClr>
              <a:buFontTx/>
              <a:buChar char="-"/>
            </a:pPr>
            <a:r>
              <a:rPr lang="it-IT" dirty="0" smtClean="0">
                <a:latin typeface="Trebuchet MS" panose="020B0603020202020204" pitchFamily="34" charset="0"/>
              </a:rPr>
              <a:t>sumele reprezentând valoarea obţinută după aplicarea cotei de impozitare asupra venitului impozabil stabilit conform Legii nr. 227/2015, cu modificările şi completările ulterioare</a:t>
            </a:r>
            <a:r>
              <a:rPr lang="ro-RO" dirty="0" smtClean="0">
                <a:latin typeface="Trebuchet MS" panose="020B0603020202020204" pitchFamily="34" charset="0"/>
              </a:rPr>
              <a:t>;</a:t>
            </a:r>
            <a:endParaRPr lang="ro-RO" dirty="0" smtClean="0">
              <a:latin typeface="Trebuchet MS" panose="020B0603020202020204" pitchFamily="34" charset="0"/>
            </a:endParaRPr>
          </a:p>
          <a:p>
            <a:pPr algn="just">
              <a:buClr>
                <a:srgbClr val="004376"/>
              </a:buClr>
              <a:buFontTx/>
              <a:buChar char="-"/>
            </a:pPr>
            <a:r>
              <a:rPr lang="it-IT" dirty="0" smtClean="0">
                <a:latin typeface="Trebuchet MS" panose="020B0603020202020204" pitchFamily="34" charset="0"/>
              </a:rPr>
              <a:t>obligaţii legale de întreţinere faţă de copii şi/sau faţă de părinţi şi alte creanţe legale, cu excepţia celor prevăzute la art. 10 alin. </a:t>
            </a:r>
            <a:r>
              <a:rPr lang="en-GB" dirty="0" smtClean="0">
                <a:latin typeface="Trebuchet MS" panose="020B0603020202020204" pitchFamily="34" charset="0"/>
              </a:rPr>
              <a:t>(2)</a:t>
            </a:r>
            <a:r>
              <a:rPr lang="ro-RO" dirty="0" smtClean="0">
                <a:latin typeface="Trebuchet MS" panose="020B0603020202020204" pitchFamily="34" charset="0"/>
              </a:rPr>
              <a:t>.</a:t>
            </a:r>
            <a:endParaRPr lang="en-GB" dirty="0" smtClean="0">
              <a:latin typeface="Trebuchet MS" panose="020B0603020202020204" pitchFamily="34" charset="0"/>
            </a:endParaRPr>
          </a:p>
          <a:p>
            <a:endParaRPr lang="en-GB" dirty="0"/>
          </a:p>
        </p:txBody>
      </p:sp>
      <p:pic>
        <p:nvPicPr>
          <p:cNvPr id="4" name="Picture 1"/>
          <p:cNvPicPr>
            <a:picLocks noChangeAspect="1" noChangeArrowheads="1"/>
          </p:cNvPicPr>
          <p:nvPr/>
        </p:nvPicPr>
        <p:blipFill>
          <a:blip r:embed="rId1" cstate="print"/>
          <a:srcRect/>
          <a:stretch>
            <a:fillRect/>
          </a:stretch>
        </p:blipFill>
        <p:spPr bwMode="auto">
          <a:xfrm>
            <a:off x="1600200" y="152400"/>
            <a:ext cx="6477000" cy="714375"/>
          </a:xfrm>
          <a:prstGeom prst="rect">
            <a:avLst/>
          </a:prstGeom>
          <a:noFill/>
          <a:ln w="9525">
            <a:noFill/>
            <a:miter lim="800000"/>
            <a:headEnd/>
            <a:tailEnd/>
          </a:ln>
        </p:spPr>
      </p:pic>
      <p:pic>
        <p:nvPicPr>
          <p:cNvPr id="5" name="Picture 2"/>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1066800" y="6096000"/>
            <a:ext cx="2023584" cy="65752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105400" y="6400800"/>
            <a:ext cx="3886200" cy="261610"/>
          </a:xfrm>
          <a:prstGeom prst="rect">
            <a:avLst/>
          </a:prstGeom>
        </p:spPr>
        <p:txBody>
          <a:bodyPr wrap="square">
            <a:spAutoFit/>
          </a:bodyPr>
          <a:lstStyle/>
          <a:p>
            <a:r>
              <a:rPr lang="ro-RO" altLang="en-US" sz="1100" dirty="0" smtClean="0">
                <a:solidFill>
                  <a:srgbClr val="000000"/>
                </a:solidFill>
                <a:latin typeface="Trebuchet MS" panose="020B0603020202020204" pitchFamily="34" charset="0"/>
                <a:ea typeface="Times New Roman" panose="02020603050405020304" pitchFamily="18" charset="0"/>
              </a:rPr>
              <a:t>Agenţia Naţională pentru Plăţi și Inspecţie Socială</a:t>
            </a:r>
            <a:endParaRPr lang="en-GB" sz="11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0"/>
            <a:ext cx="7498080" cy="685800"/>
          </a:xfrm>
        </p:spPr>
        <p:txBody>
          <a:bodyPr>
            <a:normAutofit/>
          </a:bodyPr>
          <a:lstStyle/>
          <a:p>
            <a:pPr algn="ctr"/>
            <a:r>
              <a:rPr lang="it-IT" sz="2400" b="1" dirty="0" smtClean="0">
                <a:solidFill>
                  <a:srgbClr val="0070C0"/>
                </a:solidFill>
                <a:latin typeface="Trebuchet MS" panose="020B0603020202020204" pitchFamily="34" charset="0"/>
              </a:rPr>
              <a:t>Categorii de venituri supuse impozitului pe venit</a:t>
            </a:r>
            <a:endParaRPr lang="en-GB" sz="2400" dirty="0">
              <a:solidFill>
                <a:srgbClr val="0070C0"/>
              </a:solidFill>
              <a:latin typeface="Trebuchet MS" panose="020B0603020202020204" pitchFamily="34" charset="0"/>
            </a:endParaRPr>
          </a:p>
        </p:txBody>
      </p:sp>
      <p:sp>
        <p:nvSpPr>
          <p:cNvPr id="3" name="Content Placeholder 2"/>
          <p:cNvSpPr>
            <a:spLocks noGrp="1"/>
          </p:cNvSpPr>
          <p:nvPr>
            <p:ph idx="1"/>
          </p:nvPr>
        </p:nvSpPr>
        <p:spPr>
          <a:xfrm>
            <a:off x="1435608" y="1600200"/>
            <a:ext cx="7498080" cy="4648200"/>
          </a:xfrm>
          <a:ln>
            <a:solidFill>
              <a:schemeClr val="bg1"/>
            </a:solidFill>
          </a:ln>
        </p:spPr>
        <p:txBody>
          <a:bodyPr>
            <a:normAutofit/>
          </a:bodyPr>
          <a:lstStyle/>
          <a:p>
            <a:pPr algn="just">
              <a:buClr>
                <a:srgbClr val="004376"/>
              </a:buClr>
              <a:buNone/>
            </a:pPr>
            <a:r>
              <a:rPr lang="ro-RO" sz="1600" dirty="0" smtClean="0">
                <a:latin typeface="Trebuchet MS" panose="020B0603020202020204" pitchFamily="34" charset="0"/>
              </a:rPr>
              <a:t>	Potrivit art. 61 din Legea nr. 227/2015 privind Codul Fiscal, acestea sunt:</a:t>
            </a:r>
            <a:endParaRPr lang="ro-RO" sz="1600" dirty="0" smtClean="0">
              <a:latin typeface="Trebuchet MS" panose="020B0603020202020204" pitchFamily="34" charset="0"/>
            </a:endParaRPr>
          </a:p>
          <a:p>
            <a:pPr algn="just">
              <a:buClr>
                <a:srgbClr val="004376"/>
              </a:buClr>
              <a:buNone/>
            </a:pPr>
            <a:endParaRPr lang="ro-RO" sz="1600" dirty="0" smtClean="0">
              <a:latin typeface="Trebuchet MS" panose="020B0603020202020204" pitchFamily="34" charset="0"/>
            </a:endParaRPr>
          </a:p>
          <a:p>
            <a:pPr algn="just">
              <a:buClr>
                <a:srgbClr val="004376"/>
              </a:buClr>
            </a:pPr>
            <a:r>
              <a:rPr lang="it-IT" sz="1600" dirty="0" smtClean="0"/>
              <a:t>    a) venituri din activităţi independente, definite conform art. 67;</a:t>
            </a:r>
            <a:endParaRPr lang="en-GB" sz="1600" dirty="0" smtClean="0"/>
          </a:p>
          <a:p>
            <a:pPr algn="just">
              <a:buClr>
                <a:srgbClr val="004376"/>
              </a:buClr>
            </a:pPr>
            <a:r>
              <a:rPr lang="it-IT" sz="1600" dirty="0" smtClean="0"/>
              <a:t>    a^1) venituri din drepturi de proprietate intelectuală, definite potrivit art. 70;</a:t>
            </a:r>
            <a:endParaRPr lang="en-GB" sz="1600" dirty="0" smtClean="0"/>
          </a:p>
          <a:p>
            <a:pPr algn="just">
              <a:buClr>
                <a:srgbClr val="004376"/>
              </a:buClr>
            </a:pPr>
            <a:r>
              <a:rPr lang="it-IT" sz="1600" dirty="0" smtClean="0"/>
              <a:t>    b) venituri din salarii şi asimilate salariilor, definite conform art. 76;</a:t>
            </a:r>
            <a:endParaRPr lang="en-GB" sz="1600" dirty="0" smtClean="0"/>
          </a:p>
          <a:p>
            <a:pPr algn="just">
              <a:buClr>
                <a:srgbClr val="004376"/>
              </a:buClr>
            </a:pPr>
            <a:r>
              <a:rPr lang="it-IT" sz="1600" dirty="0" smtClean="0"/>
              <a:t>    c) venituri din cedarea folosinţei bunurilor, definite conform art. 83;</a:t>
            </a:r>
            <a:endParaRPr lang="en-GB" sz="1600" dirty="0" smtClean="0"/>
          </a:p>
          <a:p>
            <a:pPr algn="just">
              <a:buClr>
                <a:srgbClr val="004376"/>
              </a:buClr>
            </a:pPr>
            <a:r>
              <a:rPr lang="it-IT" sz="1600" dirty="0" smtClean="0"/>
              <a:t>    d) venituri din investiţii, definite conform art. 91;</a:t>
            </a:r>
            <a:endParaRPr lang="en-GB" sz="1600" dirty="0" smtClean="0"/>
          </a:p>
          <a:p>
            <a:pPr algn="just">
              <a:buClr>
                <a:srgbClr val="004376"/>
              </a:buClr>
            </a:pPr>
            <a:r>
              <a:rPr lang="it-IT" sz="1600" dirty="0" smtClean="0"/>
              <a:t>    e) venituri din pensii, definite conform art. 99;</a:t>
            </a:r>
            <a:endParaRPr lang="en-GB" sz="1600" dirty="0" smtClean="0"/>
          </a:p>
          <a:p>
            <a:pPr algn="just">
              <a:buClr>
                <a:srgbClr val="004376"/>
              </a:buClr>
            </a:pPr>
            <a:r>
              <a:rPr lang="it-IT" sz="1600" dirty="0" smtClean="0"/>
              <a:t>    f) venituri din activităţi agricole, silvicultură şi piscicultură, definite conform art. 103;</a:t>
            </a:r>
            <a:endParaRPr lang="en-GB" sz="1600" dirty="0" smtClean="0"/>
          </a:p>
          <a:p>
            <a:pPr algn="just">
              <a:buClr>
                <a:srgbClr val="004376"/>
              </a:buClr>
            </a:pPr>
            <a:r>
              <a:rPr lang="it-IT" sz="1600" dirty="0" smtClean="0"/>
              <a:t>    g) venituri din premii şi din jocuri de noroc, definite conform art. 108;</a:t>
            </a:r>
            <a:endParaRPr lang="en-GB" sz="1600" dirty="0" smtClean="0"/>
          </a:p>
          <a:p>
            <a:pPr algn="just">
              <a:buClr>
                <a:srgbClr val="004376"/>
              </a:buClr>
            </a:pPr>
            <a:r>
              <a:rPr lang="it-IT" sz="1600" dirty="0" smtClean="0"/>
              <a:t>    h) venituri din transferul proprietăţilor imobiliare, definite conform art. 111;</a:t>
            </a:r>
            <a:endParaRPr lang="en-GB" sz="1600" dirty="0" smtClean="0"/>
          </a:p>
          <a:p>
            <a:pPr algn="just">
              <a:buClr>
                <a:srgbClr val="004376"/>
              </a:buClr>
            </a:pPr>
            <a:r>
              <a:rPr lang="it-IT" sz="1600" dirty="0" smtClean="0"/>
              <a:t>    i) venituri din alte surse, definite conform art. 114 şi 117.</a:t>
            </a:r>
            <a:endParaRPr lang="en-GB" sz="1600" dirty="0" smtClean="0"/>
          </a:p>
          <a:p>
            <a:pPr algn="just">
              <a:buClr>
                <a:srgbClr val="004376"/>
              </a:buClr>
              <a:buNone/>
            </a:pPr>
            <a:endParaRPr lang="en-GB" sz="1600" dirty="0">
              <a:latin typeface="Trebuchet MS" panose="020B0603020202020204" pitchFamily="34" charset="0"/>
            </a:endParaRPr>
          </a:p>
        </p:txBody>
      </p:sp>
      <p:pic>
        <p:nvPicPr>
          <p:cNvPr id="4" name="Picture 1"/>
          <p:cNvPicPr>
            <a:picLocks noChangeAspect="1" noChangeArrowheads="1"/>
          </p:cNvPicPr>
          <p:nvPr/>
        </p:nvPicPr>
        <p:blipFill>
          <a:blip r:embed="rId1" cstate="print"/>
          <a:srcRect/>
          <a:stretch>
            <a:fillRect/>
          </a:stretch>
        </p:blipFill>
        <p:spPr bwMode="auto">
          <a:xfrm>
            <a:off x="1676400" y="152400"/>
            <a:ext cx="6477000" cy="714375"/>
          </a:xfrm>
          <a:prstGeom prst="rect">
            <a:avLst/>
          </a:prstGeom>
          <a:noFill/>
          <a:ln w="9525">
            <a:noFill/>
            <a:miter lim="800000"/>
            <a:headEnd/>
            <a:tailEnd/>
          </a:ln>
        </p:spPr>
      </p:pic>
      <p:pic>
        <p:nvPicPr>
          <p:cNvPr id="5" name="Picture 2"/>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1066800" y="6019800"/>
            <a:ext cx="2023584" cy="65752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410200" y="6248400"/>
            <a:ext cx="3886200" cy="261610"/>
          </a:xfrm>
          <a:prstGeom prst="rect">
            <a:avLst/>
          </a:prstGeom>
        </p:spPr>
        <p:txBody>
          <a:bodyPr wrap="square">
            <a:spAutoFit/>
          </a:bodyPr>
          <a:lstStyle/>
          <a:p>
            <a:r>
              <a:rPr lang="ro-RO" altLang="en-US" sz="1100" dirty="0" smtClean="0">
                <a:solidFill>
                  <a:srgbClr val="000000"/>
                </a:solidFill>
                <a:latin typeface="Trebuchet MS" panose="020B0603020202020204" pitchFamily="34" charset="0"/>
                <a:ea typeface="Times New Roman" panose="02020603050405020304" pitchFamily="18" charset="0"/>
              </a:rPr>
              <a:t>Agenţia Naţională pentru Plăţi și Inspecţie Socială</a:t>
            </a:r>
            <a:endParaRPr lang="en-GB" sz="11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838200"/>
            <a:ext cx="7498080" cy="533400"/>
          </a:xfrm>
        </p:spPr>
        <p:txBody>
          <a:bodyPr>
            <a:normAutofit fontScale="90000"/>
          </a:bodyPr>
          <a:lstStyle/>
          <a:p>
            <a:pPr algn="ctr"/>
            <a:r>
              <a:rPr lang="it-IT" sz="3200" b="1" dirty="0" smtClean="0">
                <a:solidFill>
                  <a:srgbClr val="0070C0"/>
                </a:solidFill>
                <a:latin typeface="Trebuchet MS" panose="020B0603020202020204" pitchFamily="34" charset="0"/>
              </a:rPr>
              <a:t>Venituri neimpozabile</a:t>
            </a:r>
            <a:endParaRPr lang="en-GB" sz="3200" dirty="0">
              <a:solidFill>
                <a:srgbClr val="0070C0"/>
              </a:solidFill>
              <a:latin typeface="Trebuchet MS" panose="020B0603020202020204" pitchFamily="34" charset="0"/>
            </a:endParaRPr>
          </a:p>
        </p:txBody>
      </p:sp>
      <p:sp>
        <p:nvSpPr>
          <p:cNvPr id="3" name="Content Placeholder 2"/>
          <p:cNvSpPr>
            <a:spLocks noGrp="1"/>
          </p:cNvSpPr>
          <p:nvPr>
            <p:ph idx="1"/>
          </p:nvPr>
        </p:nvSpPr>
        <p:spPr>
          <a:xfrm>
            <a:off x="990600" y="1447800"/>
            <a:ext cx="8153400" cy="4800600"/>
          </a:xfrm>
        </p:spPr>
        <p:txBody>
          <a:bodyPr>
            <a:normAutofit fontScale="85000" lnSpcReduction="10000"/>
          </a:bodyPr>
          <a:lstStyle/>
          <a:p>
            <a:pPr algn="just">
              <a:buNone/>
            </a:pPr>
            <a:r>
              <a:rPr lang="ro-RO" sz="2000" dirty="0" smtClean="0">
                <a:latin typeface="Trebuchet MS" panose="020B0603020202020204" pitchFamily="34" charset="0"/>
              </a:rPr>
              <a:t>		Potrivit art. 62 din Legea nr. 227/2015 privind Codul Fiscal, acestea sunt:</a:t>
            </a:r>
            <a:endParaRPr lang="ro-RO" sz="2000" dirty="0" smtClean="0">
              <a:latin typeface="Trebuchet MS" panose="020B0603020202020204" pitchFamily="34" charset="0"/>
            </a:endParaRPr>
          </a:p>
          <a:p>
            <a:pPr algn="just">
              <a:buNone/>
            </a:pPr>
            <a:r>
              <a:rPr lang="it-IT" sz="2000" dirty="0" smtClean="0"/>
              <a:t>   </a:t>
            </a:r>
            <a:r>
              <a:rPr lang="it-IT" sz="2000" dirty="0" smtClean="0">
                <a:latin typeface="Trebuchet MS" panose="020B0603020202020204" pitchFamily="34" charset="0"/>
              </a:rPr>
              <a:t>a) ajutoarele, indemnizaţiile şi alte forme de sprijin cu destinaţie specială, primite de la bugetul de stat, bugetul asigurărilor sociale de stat, bugetele fondurilor speciale, bugetele locale şi din alte fonduri publice sau colectate public, inclusiv cele din fonduri externe nerambursabile, precum şi cele de aceeaşi natură primite de la organizaţii neguvernamentale, potrivit statutelor proprii, sau de la alte persoane;</a:t>
            </a:r>
            <a:endParaRPr lang="en-GB" sz="2000" dirty="0" smtClean="0">
              <a:latin typeface="Trebuchet MS" panose="020B0603020202020204" pitchFamily="34" charset="0"/>
            </a:endParaRPr>
          </a:p>
          <a:p>
            <a:pPr algn="just">
              <a:buNone/>
            </a:pPr>
            <a:r>
              <a:rPr lang="it-IT" sz="2000" dirty="0" smtClean="0">
                <a:latin typeface="Trebuchet MS" panose="020B0603020202020204" pitchFamily="34" charset="0"/>
              </a:rPr>
              <a:t>    b) indemnizaţiile pentru incapacitate temporară de muncă acordate, potrivit legii, persoanelor fizice, altele decât cele care obţin venituri din salarii şi asimilate salariilor;</a:t>
            </a:r>
            <a:endParaRPr lang="en-GB" sz="2000" dirty="0" smtClean="0">
              <a:latin typeface="Trebuchet MS" panose="020B0603020202020204" pitchFamily="34" charset="0"/>
            </a:endParaRPr>
          </a:p>
          <a:p>
            <a:pPr algn="just">
              <a:buNone/>
            </a:pPr>
            <a:r>
              <a:rPr lang="it-IT" sz="2000" dirty="0" smtClean="0">
                <a:latin typeface="Trebuchet MS" panose="020B0603020202020204" pitchFamily="34" charset="0"/>
              </a:rPr>
              <a:t>   c) indemnizaţiile pentru: risc maternal, maternitate, creşterea copilului şi îngrijirea copilului bolnav, îngrijirea pacientului cu afecţiuni oncologice, potrivit legii;</a:t>
            </a:r>
            <a:endParaRPr lang="en-GB" sz="2000" dirty="0" smtClean="0">
              <a:latin typeface="Trebuchet MS" panose="020B0603020202020204" pitchFamily="34" charset="0"/>
            </a:endParaRPr>
          </a:p>
          <a:p>
            <a:pPr algn="just">
              <a:buNone/>
            </a:pPr>
            <a:r>
              <a:rPr lang="it-IT" sz="2000" dirty="0" smtClean="0">
                <a:latin typeface="Trebuchet MS" panose="020B0603020202020204" pitchFamily="34" charset="0"/>
              </a:rPr>
              <a:t>    </a:t>
            </a:r>
            <a:r>
              <a:rPr lang="ro-RO" sz="2000" dirty="0" smtClean="0">
                <a:latin typeface="Trebuchet MS" panose="020B0603020202020204" pitchFamily="34" charset="0"/>
              </a:rPr>
              <a:t> </a:t>
            </a:r>
            <a:r>
              <a:rPr lang="it-IT" sz="2000" dirty="0" smtClean="0">
                <a:latin typeface="Trebuchet MS" panose="020B0603020202020204" pitchFamily="34" charset="0"/>
              </a:rPr>
              <a:t>d) recompense acordate conform legii din fonduri publice;</a:t>
            </a:r>
            <a:endParaRPr lang="ro-RO" sz="2000" dirty="0" smtClean="0">
              <a:latin typeface="Trebuchet MS" panose="020B0603020202020204" pitchFamily="34" charset="0"/>
            </a:endParaRPr>
          </a:p>
          <a:p>
            <a:pPr algn="just">
              <a:buNone/>
            </a:pPr>
            <a:r>
              <a:rPr lang="ro-RO" sz="2000" dirty="0" smtClean="0">
                <a:latin typeface="Trebuchet MS" panose="020B0603020202020204" pitchFamily="34" charset="0"/>
              </a:rPr>
              <a:t>     </a:t>
            </a:r>
            <a:r>
              <a:rPr lang="it-IT" sz="2000" dirty="0" smtClean="0">
                <a:latin typeface="Trebuchet MS" panose="020B0603020202020204" pitchFamily="34" charset="0"/>
              </a:rPr>
              <a:t>e) veniturile realizate din valorificarea, prin centrele de colectare, a bunurilor mobile sub forma deşeurilor care fac obiectul programelor naţionale finanţate din bugetul de stat sau din alte fonduri publice;</a:t>
            </a:r>
            <a:endParaRPr lang="en-GB" sz="2000" dirty="0" smtClean="0">
              <a:latin typeface="Trebuchet MS" panose="020B0603020202020204" pitchFamily="34" charset="0"/>
            </a:endParaRPr>
          </a:p>
          <a:p>
            <a:pPr algn="just">
              <a:buNone/>
            </a:pPr>
            <a:endParaRPr lang="en-GB" sz="2000" dirty="0"/>
          </a:p>
        </p:txBody>
      </p:sp>
      <p:pic>
        <p:nvPicPr>
          <p:cNvPr id="4" name="Picture 1"/>
          <p:cNvPicPr>
            <a:picLocks noChangeAspect="1" noChangeArrowheads="1"/>
          </p:cNvPicPr>
          <p:nvPr/>
        </p:nvPicPr>
        <p:blipFill>
          <a:blip r:embed="rId1" cstate="print"/>
          <a:srcRect/>
          <a:stretch>
            <a:fillRect/>
          </a:stretch>
        </p:blipFill>
        <p:spPr bwMode="auto">
          <a:xfrm>
            <a:off x="1752600" y="152400"/>
            <a:ext cx="6477000" cy="714375"/>
          </a:xfrm>
          <a:prstGeom prst="rect">
            <a:avLst/>
          </a:prstGeom>
          <a:noFill/>
          <a:ln w="9525">
            <a:noFill/>
            <a:miter lim="800000"/>
            <a:headEnd/>
            <a:tailEnd/>
          </a:ln>
        </p:spPr>
      </p:pic>
      <p:pic>
        <p:nvPicPr>
          <p:cNvPr id="5" name="Picture 2"/>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1066800" y="6096000"/>
            <a:ext cx="2023584" cy="58132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334000" y="6400800"/>
            <a:ext cx="4191000" cy="261610"/>
          </a:xfrm>
          <a:prstGeom prst="rect">
            <a:avLst/>
          </a:prstGeom>
        </p:spPr>
        <p:txBody>
          <a:bodyPr wrap="square">
            <a:spAutoFit/>
          </a:bodyPr>
          <a:lstStyle/>
          <a:p>
            <a:r>
              <a:rPr lang="ro-RO" altLang="en-US" sz="1100" dirty="0" smtClean="0">
                <a:solidFill>
                  <a:srgbClr val="000000"/>
                </a:solidFill>
                <a:latin typeface="Trebuchet MS" panose="020B0603020202020204" pitchFamily="34" charset="0"/>
                <a:ea typeface="Times New Roman" panose="02020603050405020304" pitchFamily="18" charset="0"/>
              </a:rPr>
              <a:t>Agenţia Naţională pentru Plăţi și Inspecţie Socială</a:t>
            </a:r>
            <a:endParaRPr lang="en-GB" sz="11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838200"/>
            <a:ext cx="7498080" cy="457200"/>
          </a:xfrm>
        </p:spPr>
        <p:txBody>
          <a:bodyPr>
            <a:normAutofit fontScale="90000"/>
          </a:bodyPr>
          <a:lstStyle/>
          <a:p>
            <a:pPr algn="ctr"/>
            <a:r>
              <a:rPr lang="it-IT" sz="4400" b="1" dirty="0" smtClean="0">
                <a:solidFill>
                  <a:srgbClr val="0070C0"/>
                </a:solidFill>
                <a:latin typeface="Trebuchet MS" panose="020B0603020202020204" pitchFamily="34" charset="0"/>
              </a:rPr>
              <a:t>Venituri neimpozabile</a:t>
            </a:r>
            <a:endParaRPr lang="en-GB" dirty="0"/>
          </a:p>
        </p:txBody>
      </p:sp>
      <p:sp>
        <p:nvSpPr>
          <p:cNvPr id="3" name="Content Placeholder 2"/>
          <p:cNvSpPr>
            <a:spLocks noGrp="1"/>
          </p:cNvSpPr>
          <p:nvPr>
            <p:ph idx="1"/>
          </p:nvPr>
        </p:nvSpPr>
        <p:spPr>
          <a:xfrm>
            <a:off x="990600" y="1447800"/>
            <a:ext cx="8153400" cy="4800600"/>
          </a:xfrm>
        </p:spPr>
        <p:txBody>
          <a:bodyPr>
            <a:normAutofit fontScale="70000" lnSpcReduction="20000"/>
          </a:bodyPr>
          <a:lstStyle/>
          <a:p>
            <a:pPr algn="just">
              <a:buNone/>
            </a:pPr>
            <a:r>
              <a:rPr lang="it-IT" dirty="0" smtClean="0"/>
              <a:t>  </a:t>
            </a:r>
            <a:r>
              <a:rPr lang="ro-RO" dirty="0" smtClean="0"/>
              <a:t>  </a:t>
            </a:r>
            <a:r>
              <a:rPr lang="it-IT" dirty="0" smtClean="0"/>
              <a:t>f) veniturile de orice fel, în bani sau în natură, primite la predarea deşeurilor din patrimoniul personal;</a:t>
            </a:r>
            <a:endParaRPr lang="ro-RO" dirty="0" smtClean="0"/>
          </a:p>
          <a:p>
            <a:pPr algn="just">
              <a:buNone/>
            </a:pPr>
            <a:r>
              <a:rPr lang="it-IT" dirty="0" smtClean="0"/>
              <a:t> </a:t>
            </a:r>
            <a:r>
              <a:rPr lang="ro-RO" dirty="0" smtClean="0"/>
              <a:t> </a:t>
            </a:r>
            <a:r>
              <a:rPr lang="it-IT" dirty="0" smtClean="0"/>
              <a:t>g) sumele încasate din asigurări de orice fel reprezentând despăgubiri, sume asigurate, precum şi orice alte drepturi, cu excepţia câştigurilor primite de la societăţile de asigurări ca urmare a contractului de asigurare încheiat între părţi, cu ocazia tragerilor de amortizare;</a:t>
            </a:r>
            <a:endParaRPr lang="en-GB" dirty="0" smtClean="0"/>
          </a:p>
          <a:p>
            <a:pPr algn="just">
              <a:buNone/>
            </a:pPr>
            <a:r>
              <a:rPr lang="it-IT" dirty="0" smtClean="0"/>
              <a:t>   h) despăgubirile în bani sau în natură primite de către o persoană fizică ca urmare a unui prejudiciu material suferit de aceasta, inclusiv despăgubirile reprezentând daunele morale;</a:t>
            </a:r>
            <a:endParaRPr lang="en-GB" dirty="0" smtClean="0"/>
          </a:p>
          <a:p>
            <a:pPr algn="just">
              <a:buNone/>
            </a:pPr>
            <a:r>
              <a:rPr lang="it-IT" dirty="0" smtClean="0"/>
              <a:t>  </a:t>
            </a:r>
            <a:r>
              <a:rPr lang="ro-RO" dirty="0" smtClean="0"/>
              <a:t> </a:t>
            </a:r>
            <a:r>
              <a:rPr lang="it-IT" dirty="0" smtClean="0"/>
              <a:t>i) sumele primite ca urmare a exproprierii pentru cauză de utilitate publică, conform legii;</a:t>
            </a:r>
            <a:endParaRPr lang="en-GB" dirty="0" smtClean="0"/>
          </a:p>
          <a:p>
            <a:pPr algn="just">
              <a:buNone/>
            </a:pPr>
            <a:r>
              <a:rPr lang="it-IT" dirty="0" smtClean="0"/>
              <a:t>  j) sumele primite drept despăgubiri pentru pagube suportate ca urmare a calamităţilor naturale, precum şi pentru cazurile de invaliditate sau deces, conform legii;</a:t>
            </a:r>
            <a:endParaRPr lang="en-GB" dirty="0" smtClean="0"/>
          </a:p>
          <a:p>
            <a:endParaRPr lang="en-GB" dirty="0"/>
          </a:p>
        </p:txBody>
      </p:sp>
      <p:pic>
        <p:nvPicPr>
          <p:cNvPr id="4" name="Picture 1"/>
          <p:cNvPicPr>
            <a:picLocks noChangeAspect="1" noChangeArrowheads="1"/>
          </p:cNvPicPr>
          <p:nvPr/>
        </p:nvPicPr>
        <p:blipFill>
          <a:blip r:embed="rId1" cstate="print"/>
          <a:srcRect/>
          <a:stretch>
            <a:fillRect/>
          </a:stretch>
        </p:blipFill>
        <p:spPr bwMode="auto">
          <a:xfrm>
            <a:off x="1676400" y="76200"/>
            <a:ext cx="6477000" cy="714375"/>
          </a:xfrm>
          <a:prstGeom prst="rect">
            <a:avLst/>
          </a:prstGeom>
          <a:noFill/>
          <a:ln w="9525">
            <a:noFill/>
            <a:miter lim="800000"/>
            <a:headEnd/>
            <a:tailEnd/>
          </a:ln>
        </p:spPr>
      </p:pic>
      <p:pic>
        <p:nvPicPr>
          <p:cNvPr id="5" name="Picture 2"/>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1066800" y="6096000"/>
            <a:ext cx="2023584" cy="58132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334000" y="6324600"/>
            <a:ext cx="3810000" cy="261610"/>
          </a:xfrm>
          <a:prstGeom prst="rect">
            <a:avLst/>
          </a:prstGeom>
        </p:spPr>
        <p:txBody>
          <a:bodyPr wrap="square">
            <a:spAutoFit/>
          </a:bodyPr>
          <a:lstStyle/>
          <a:p>
            <a:r>
              <a:rPr lang="ro-RO" altLang="en-US" sz="1100" dirty="0" smtClean="0">
                <a:solidFill>
                  <a:srgbClr val="000000"/>
                </a:solidFill>
                <a:latin typeface="Trebuchet MS" panose="020B0603020202020204" pitchFamily="34" charset="0"/>
                <a:ea typeface="Times New Roman" panose="02020603050405020304" pitchFamily="18" charset="0"/>
              </a:rPr>
              <a:t>Agenţia Naţională pentru Plăţi și Inspecţie Socială</a:t>
            </a:r>
            <a:endParaRPr lang="en-GB" sz="11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0"/>
            <a:ext cx="7498080" cy="655638"/>
          </a:xfrm>
        </p:spPr>
        <p:txBody>
          <a:bodyPr>
            <a:normAutofit fontScale="90000"/>
          </a:bodyPr>
          <a:lstStyle/>
          <a:p>
            <a:pPr algn="ctr"/>
            <a:r>
              <a:rPr lang="it-IT" sz="4000" b="1" dirty="0" smtClean="0">
                <a:solidFill>
                  <a:srgbClr val="0070C0"/>
                </a:solidFill>
                <a:latin typeface="Trebuchet MS" panose="020B0603020202020204" pitchFamily="34" charset="0"/>
              </a:rPr>
              <a:t>Venituri neimpozabile</a:t>
            </a:r>
            <a:endParaRPr lang="en-GB" dirty="0"/>
          </a:p>
        </p:txBody>
      </p:sp>
      <p:sp>
        <p:nvSpPr>
          <p:cNvPr id="3" name="Content Placeholder 2"/>
          <p:cNvSpPr>
            <a:spLocks noGrp="1"/>
          </p:cNvSpPr>
          <p:nvPr>
            <p:ph idx="1"/>
          </p:nvPr>
        </p:nvSpPr>
        <p:spPr>
          <a:xfrm>
            <a:off x="990600" y="1447800"/>
            <a:ext cx="8153400" cy="4800600"/>
          </a:xfrm>
        </p:spPr>
        <p:txBody>
          <a:bodyPr>
            <a:normAutofit fontScale="55000" lnSpcReduction="20000"/>
          </a:bodyPr>
          <a:lstStyle/>
          <a:p>
            <a:pPr algn="just">
              <a:buNone/>
            </a:pPr>
            <a:r>
              <a:rPr lang="it-IT" dirty="0" smtClean="0"/>
              <a:t>   </a:t>
            </a:r>
            <a:r>
              <a:rPr lang="it-IT" dirty="0" smtClean="0">
                <a:latin typeface="Trebuchet MS" panose="020B0603020202020204" pitchFamily="34" charset="0"/>
              </a:rPr>
              <a:t>k) pensiile pentru invalizii de război, orfanii, văduvele/văduvii de război, pensiile acordate în cazurile de invaliditate sau de deces pentru personalul participant, potrivit legii, la misiuni şi operaţii în afara teritoriului statului român, pensiile acordate în cazurile de invaliditate sau de deces, survenite în timpul sau din cauza serviciului, personalului încadrat în instituţiile publice de apărare, ordine publică şi siguranţă naţională, sumele fixe pentru îngrijirea pensionarilor care au fost încadraţi în gradul I de invaliditate, precum şi pensiile, altele decât pensiile plătite din fonduri constituite prin contribuţii obligatorii la un sistem de asigurări sociale, inclusiv cele din fonduri de pensii facultative şi cele finanţate de la bugetul de stat;</a:t>
            </a:r>
            <a:endParaRPr lang="en-GB" dirty="0" smtClean="0">
              <a:latin typeface="Trebuchet MS" panose="020B0603020202020204" pitchFamily="34" charset="0"/>
            </a:endParaRPr>
          </a:p>
          <a:p>
            <a:pPr algn="just">
              <a:buNone/>
            </a:pPr>
            <a:r>
              <a:rPr lang="ro-RO" dirty="0" smtClean="0">
                <a:latin typeface="Trebuchet MS" panose="020B0603020202020204" pitchFamily="34" charset="0"/>
              </a:rPr>
              <a:t>   </a:t>
            </a:r>
            <a:r>
              <a:rPr lang="it-IT" dirty="0" smtClean="0">
                <a:latin typeface="Trebuchet MS" panose="020B0603020202020204" pitchFamily="34" charset="0"/>
              </a:rPr>
              <a:t> l) sumele sau bunurile primite sub formă de sponsorizare sau mecenat, conform legii;</a:t>
            </a:r>
            <a:endParaRPr lang="en-GB" dirty="0" smtClean="0">
              <a:latin typeface="Trebuchet MS" panose="020B0603020202020204" pitchFamily="34" charset="0"/>
            </a:endParaRPr>
          </a:p>
          <a:p>
            <a:pPr algn="just">
              <a:buNone/>
            </a:pPr>
            <a:r>
              <a:rPr lang="it-IT" dirty="0" smtClean="0">
                <a:latin typeface="Trebuchet MS" panose="020B0603020202020204" pitchFamily="34" charset="0"/>
              </a:rPr>
              <a:t> </a:t>
            </a:r>
            <a:r>
              <a:rPr lang="ro-RO" dirty="0" smtClean="0">
                <a:latin typeface="Trebuchet MS" panose="020B0603020202020204" pitchFamily="34" charset="0"/>
              </a:rPr>
              <a:t> </a:t>
            </a:r>
            <a:r>
              <a:rPr lang="it-IT" dirty="0" smtClean="0">
                <a:latin typeface="Trebuchet MS" panose="020B0603020202020204" pitchFamily="34" charset="0"/>
              </a:rPr>
              <a:t> m) veniturile primite ca urmare a transferului dreptului de proprietate asupra bunurilor imobile şi mobile din patrimoniul personal, altele decât câştigurile din transferul titlurilor de valoare şi/sau aurului de investiţii prevăzute la cap. V - Venituri din investiţii, precum şi altele decât cele definite la cap. IX - Venituri din transferul proprietăţilor imobiliare din patrimoniul personal;</a:t>
            </a:r>
            <a:endParaRPr lang="en-GB" dirty="0" smtClean="0">
              <a:latin typeface="Trebuchet MS" panose="020B0603020202020204" pitchFamily="34" charset="0"/>
            </a:endParaRPr>
          </a:p>
          <a:p>
            <a:endParaRPr lang="en-GB" dirty="0"/>
          </a:p>
        </p:txBody>
      </p:sp>
      <p:pic>
        <p:nvPicPr>
          <p:cNvPr id="4" name="Picture 1"/>
          <p:cNvPicPr>
            <a:picLocks noChangeAspect="1" noChangeArrowheads="1"/>
          </p:cNvPicPr>
          <p:nvPr/>
        </p:nvPicPr>
        <p:blipFill>
          <a:blip r:embed="rId1" cstate="print"/>
          <a:srcRect/>
          <a:stretch>
            <a:fillRect/>
          </a:stretch>
        </p:blipFill>
        <p:spPr bwMode="auto">
          <a:xfrm>
            <a:off x="1600200" y="152400"/>
            <a:ext cx="6477000" cy="714375"/>
          </a:xfrm>
          <a:prstGeom prst="rect">
            <a:avLst/>
          </a:prstGeom>
          <a:noFill/>
          <a:ln w="9525">
            <a:noFill/>
            <a:miter lim="800000"/>
            <a:headEnd/>
            <a:tailEnd/>
          </a:ln>
        </p:spPr>
      </p:pic>
      <p:pic>
        <p:nvPicPr>
          <p:cNvPr id="5" name="Picture 2"/>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1066800" y="6019800"/>
            <a:ext cx="2023584" cy="65752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486400" y="6248400"/>
            <a:ext cx="3657600" cy="261610"/>
          </a:xfrm>
          <a:prstGeom prst="rect">
            <a:avLst/>
          </a:prstGeom>
        </p:spPr>
        <p:txBody>
          <a:bodyPr wrap="square">
            <a:spAutoFit/>
          </a:bodyPr>
          <a:lstStyle/>
          <a:p>
            <a:r>
              <a:rPr lang="ro-RO" altLang="en-US" sz="1100" dirty="0" smtClean="0">
                <a:solidFill>
                  <a:srgbClr val="000000"/>
                </a:solidFill>
                <a:latin typeface="Trebuchet MS" panose="020B0603020202020204" pitchFamily="34" charset="0"/>
                <a:ea typeface="Times New Roman" panose="02020603050405020304" pitchFamily="18" charset="0"/>
              </a:rPr>
              <a:t>Agenţia Naţională pentru Plăţi și Inspecţie Socială</a:t>
            </a:r>
            <a:endParaRPr lang="en-GB" sz="11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0"/>
            <a:ext cx="7498080" cy="655638"/>
          </a:xfrm>
        </p:spPr>
        <p:txBody>
          <a:bodyPr>
            <a:normAutofit fontScale="90000"/>
          </a:bodyPr>
          <a:lstStyle/>
          <a:p>
            <a:pPr algn="ctr"/>
            <a:r>
              <a:rPr lang="it-IT" sz="4400" b="1" dirty="0" smtClean="0">
                <a:solidFill>
                  <a:srgbClr val="0070C0"/>
                </a:solidFill>
                <a:latin typeface="Trebuchet MS" panose="020B0603020202020204" pitchFamily="34" charset="0"/>
              </a:rPr>
              <a:t>Venituri neimpozabile</a:t>
            </a:r>
            <a:endParaRPr lang="en-GB" dirty="0"/>
          </a:p>
        </p:txBody>
      </p:sp>
      <p:sp>
        <p:nvSpPr>
          <p:cNvPr id="3" name="Content Placeholder 2"/>
          <p:cNvSpPr>
            <a:spLocks noGrp="1"/>
          </p:cNvSpPr>
          <p:nvPr>
            <p:ph idx="1"/>
          </p:nvPr>
        </p:nvSpPr>
        <p:spPr>
          <a:xfrm>
            <a:off x="990600" y="1447800"/>
            <a:ext cx="8001000" cy="4800600"/>
          </a:xfrm>
        </p:spPr>
        <p:txBody>
          <a:bodyPr>
            <a:normAutofit fontScale="47500" lnSpcReduction="20000"/>
          </a:bodyPr>
          <a:lstStyle/>
          <a:p>
            <a:pPr algn="just">
              <a:buNone/>
            </a:pPr>
            <a:r>
              <a:rPr lang="it-IT" dirty="0" smtClean="0">
                <a:latin typeface="Trebuchet MS" panose="020B0603020202020204" pitchFamily="34" charset="0"/>
              </a:rPr>
              <a:t> </a:t>
            </a:r>
            <a:r>
              <a:rPr lang="ro-RO" dirty="0" smtClean="0">
                <a:latin typeface="Trebuchet MS" panose="020B0603020202020204" pitchFamily="34" charset="0"/>
              </a:rPr>
              <a:t>     </a:t>
            </a:r>
            <a:r>
              <a:rPr lang="it-IT" dirty="0" smtClean="0">
                <a:latin typeface="Trebuchet MS" panose="020B0603020202020204" pitchFamily="34" charset="0"/>
              </a:rPr>
              <a:t>n) drepturile în bani şi în natură primite de:</a:t>
            </a:r>
            <a:endParaRPr lang="en-GB" dirty="0" smtClean="0">
              <a:latin typeface="Trebuchet MS" panose="020B0603020202020204" pitchFamily="34" charset="0"/>
            </a:endParaRPr>
          </a:p>
          <a:p>
            <a:pPr algn="just">
              <a:buNone/>
            </a:pPr>
            <a:r>
              <a:rPr lang="it-IT" dirty="0" smtClean="0">
                <a:latin typeface="Trebuchet MS" panose="020B0603020202020204" pitchFamily="34" charset="0"/>
              </a:rPr>
              <a:t>   </a:t>
            </a:r>
            <a:r>
              <a:rPr lang="ro-RO" dirty="0" smtClean="0">
                <a:latin typeface="Trebuchet MS" panose="020B0603020202020204" pitchFamily="34" charset="0"/>
              </a:rPr>
              <a:t>   </a:t>
            </a:r>
            <a:r>
              <a:rPr lang="it-IT" dirty="0" smtClean="0">
                <a:latin typeface="Trebuchet MS" panose="020B0603020202020204" pitchFamily="34" charset="0"/>
              </a:rPr>
              <a:t> </a:t>
            </a:r>
            <a:r>
              <a:rPr lang="ro-RO" dirty="0" smtClean="0">
                <a:latin typeface="Trebuchet MS" panose="020B0603020202020204" pitchFamily="34" charset="0"/>
              </a:rPr>
              <a:t>  </a:t>
            </a:r>
            <a:r>
              <a:rPr lang="it-IT" dirty="0" smtClean="0">
                <a:latin typeface="Trebuchet MS" panose="020B0603020202020204" pitchFamily="34" charset="0"/>
              </a:rPr>
              <a:t>- militarii în termen, soldaţii şi gradaţii profesionişti care urmează modulul instruirii individuale, elevii, studenţii şi cursanţii instituţiilor de învăţământ din sectorul de apărare naţională, ordine publică şi siguranţă naţională;</a:t>
            </a:r>
            <a:endParaRPr lang="en-GB" dirty="0" smtClean="0">
              <a:latin typeface="Trebuchet MS" panose="020B0603020202020204" pitchFamily="34" charset="0"/>
            </a:endParaRPr>
          </a:p>
          <a:p>
            <a:pPr algn="just">
              <a:buNone/>
            </a:pPr>
            <a:r>
              <a:rPr lang="it-IT" dirty="0" smtClean="0">
                <a:latin typeface="Trebuchet MS" panose="020B0603020202020204" pitchFamily="34" charset="0"/>
              </a:rPr>
              <a:t>   </a:t>
            </a:r>
            <a:r>
              <a:rPr lang="ro-RO" dirty="0" smtClean="0">
                <a:latin typeface="Trebuchet MS" panose="020B0603020202020204" pitchFamily="34" charset="0"/>
              </a:rPr>
              <a:t>   </a:t>
            </a:r>
            <a:r>
              <a:rPr lang="it-IT" dirty="0" smtClean="0">
                <a:latin typeface="Trebuchet MS" panose="020B0603020202020204" pitchFamily="34" charset="0"/>
              </a:rPr>
              <a:t> - personalul militar, militarii în termen, poliţiştii şi funcţionarii publici cu statut special din sistemul administraţiei penitenciare, rezerviştii, pe timpul concentrării sau mobilizării;</a:t>
            </a:r>
            <a:endParaRPr lang="en-GB" dirty="0" smtClean="0">
              <a:latin typeface="Trebuchet MS" panose="020B0603020202020204" pitchFamily="34" charset="0"/>
            </a:endParaRPr>
          </a:p>
          <a:p>
            <a:pPr algn="just">
              <a:buNone/>
            </a:pPr>
            <a:r>
              <a:rPr lang="it-IT" dirty="0" smtClean="0">
                <a:latin typeface="Trebuchet MS" panose="020B0603020202020204" pitchFamily="34" charset="0"/>
              </a:rPr>
              <a:t>  o) bursele primite de persoanele care urmează orice formă de şcolarizare sau perfecţionare în cadru instituţionalizat;</a:t>
            </a:r>
            <a:endParaRPr lang="en-GB" dirty="0" smtClean="0">
              <a:latin typeface="Trebuchet MS" panose="020B0603020202020204" pitchFamily="34" charset="0"/>
            </a:endParaRPr>
          </a:p>
          <a:p>
            <a:pPr algn="just">
              <a:buNone/>
            </a:pPr>
            <a:r>
              <a:rPr lang="it-IT" dirty="0" smtClean="0">
                <a:latin typeface="Trebuchet MS" panose="020B0603020202020204" pitchFamily="34" charset="0"/>
              </a:rPr>
              <a:t>  o^1) bursele, premiile şi alte drepturi sub formă de cazare, masă, transport, echipamente de lucru/protecţie şi altele asemenea primite de elevi pe parcursul învăţământului profesional şi tehnic şi elevi/studenţi pe parcursul învăţământului dual preuniversitar/universitar, potrivit reglementărilor legale din domeniul educaţiei naţionale;</a:t>
            </a:r>
            <a:endParaRPr lang="en-GB" dirty="0" smtClean="0">
              <a:latin typeface="Trebuchet MS" panose="020B0603020202020204" pitchFamily="34" charset="0"/>
            </a:endParaRPr>
          </a:p>
          <a:p>
            <a:pPr algn="just">
              <a:buNone/>
            </a:pPr>
            <a:r>
              <a:rPr lang="it-IT" dirty="0" smtClean="0">
                <a:latin typeface="Trebuchet MS" panose="020B0603020202020204" pitchFamily="34" charset="0"/>
              </a:rPr>
              <a:t>    p) sumele sau bunurile, inclusiv titluri de valoare şi aur de investiţii, primite cu titlu de moştenire ori donaţie. Pentru proprietăţile imobiliare, în cazul moştenirilor şi donaţiilor se aplică reglementările prevăzute la art. 111 alin. (2) şi (3);</a:t>
            </a:r>
            <a:endParaRPr lang="en-GB" dirty="0" smtClean="0">
              <a:latin typeface="Trebuchet MS" panose="020B0603020202020204" pitchFamily="34" charset="0"/>
            </a:endParaRPr>
          </a:p>
          <a:p>
            <a:pPr algn="just">
              <a:buNone/>
            </a:pPr>
            <a:r>
              <a:rPr lang="ro-RO" dirty="0" smtClean="0">
                <a:latin typeface="Trebuchet MS" panose="020B0603020202020204" pitchFamily="34" charset="0"/>
                <a:ea typeface="Calibri" panose="020F0502020204030204"/>
              </a:rPr>
              <a:t>     </a:t>
            </a:r>
            <a:r>
              <a:rPr lang="it-IT" dirty="0" smtClean="0">
                <a:latin typeface="Trebuchet MS" panose="020B0603020202020204" pitchFamily="34" charset="0"/>
                <a:ea typeface="Calibri" panose="020F0502020204030204"/>
              </a:rPr>
              <a:t>q) veniturile primite de membrii misiunilor diplomatice şi ai posturilor consulare pentru activităţile desfăşurate în România în calitatea lor oficială, în condiţii de reciprocitate, în virtutea regulilor generale ale dreptului internaţional sau a prevederilor unor acorduri speciale la care România este parte;</a:t>
            </a:r>
            <a:endParaRPr lang="en-GB" dirty="0">
              <a:latin typeface="Trebuchet MS" panose="020B0603020202020204" pitchFamily="34" charset="0"/>
            </a:endParaRPr>
          </a:p>
        </p:txBody>
      </p:sp>
      <p:pic>
        <p:nvPicPr>
          <p:cNvPr id="4" name="Picture 1"/>
          <p:cNvPicPr>
            <a:picLocks noChangeAspect="1" noChangeArrowheads="1"/>
          </p:cNvPicPr>
          <p:nvPr/>
        </p:nvPicPr>
        <p:blipFill>
          <a:blip r:embed="rId1" cstate="print"/>
          <a:srcRect/>
          <a:stretch>
            <a:fillRect/>
          </a:stretch>
        </p:blipFill>
        <p:spPr bwMode="auto">
          <a:xfrm>
            <a:off x="1676400" y="152400"/>
            <a:ext cx="6477000" cy="714375"/>
          </a:xfrm>
          <a:prstGeom prst="rect">
            <a:avLst/>
          </a:prstGeom>
          <a:noFill/>
          <a:ln w="9525">
            <a:noFill/>
            <a:miter lim="800000"/>
            <a:headEnd/>
            <a:tailEnd/>
          </a:ln>
        </p:spPr>
      </p:pic>
      <p:pic>
        <p:nvPicPr>
          <p:cNvPr id="5" name="Picture 2"/>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1066800" y="6019800"/>
            <a:ext cx="2023584" cy="65752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562600" y="6248400"/>
            <a:ext cx="3581400" cy="261610"/>
          </a:xfrm>
          <a:prstGeom prst="rect">
            <a:avLst/>
          </a:prstGeom>
        </p:spPr>
        <p:txBody>
          <a:bodyPr wrap="square">
            <a:spAutoFit/>
          </a:bodyPr>
          <a:lstStyle/>
          <a:p>
            <a:r>
              <a:rPr lang="ro-RO" altLang="en-US" sz="1100" dirty="0" smtClean="0">
                <a:solidFill>
                  <a:srgbClr val="000000"/>
                </a:solidFill>
                <a:latin typeface="Trebuchet MS" panose="020B0603020202020204" pitchFamily="34" charset="0"/>
                <a:ea typeface="Times New Roman" panose="02020603050405020304" pitchFamily="18" charset="0"/>
              </a:rPr>
              <a:t>Agenţia Naţională pentru Plăţi și Inspecţie Socială</a:t>
            </a:r>
            <a:endParaRPr lang="en-GB" sz="11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0"/>
            <a:ext cx="7498080" cy="655638"/>
          </a:xfrm>
        </p:spPr>
        <p:txBody>
          <a:bodyPr>
            <a:normAutofit fontScale="90000"/>
          </a:bodyPr>
          <a:lstStyle/>
          <a:p>
            <a:pPr algn="ctr"/>
            <a:r>
              <a:rPr lang="it-IT" sz="4000" b="1" dirty="0" smtClean="0">
                <a:solidFill>
                  <a:srgbClr val="0070C0"/>
                </a:solidFill>
                <a:latin typeface="Trebuchet MS" panose="020B0603020202020204" pitchFamily="34" charset="0"/>
              </a:rPr>
              <a:t>Venituri neimpozabile</a:t>
            </a:r>
            <a:endParaRPr lang="en-GB" dirty="0"/>
          </a:p>
        </p:txBody>
      </p:sp>
      <p:sp>
        <p:nvSpPr>
          <p:cNvPr id="3" name="Content Placeholder 2"/>
          <p:cNvSpPr>
            <a:spLocks noGrp="1"/>
          </p:cNvSpPr>
          <p:nvPr>
            <p:ph idx="1"/>
          </p:nvPr>
        </p:nvSpPr>
        <p:spPr>
          <a:xfrm>
            <a:off x="990600" y="1447800"/>
            <a:ext cx="8153400" cy="4648200"/>
          </a:xfrm>
        </p:spPr>
        <p:txBody>
          <a:bodyPr>
            <a:normAutofit fontScale="55000" lnSpcReduction="20000"/>
          </a:bodyPr>
          <a:lstStyle/>
          <a:p>
            <a:pPr algn="just">
              <a:buNone/>
            </a:pPr>
            <a:r>
              <a:rPr lang="it-IT" dirty="0" smtClean="0">
                <a:latin typeface="Trebuchet MS" panose="020B0603020202020204" pitchFamily="34" charset="0"/>
              </a:rPr>
              <a:t>   r) veniturile nete în valută primite de membrii misiunilor diplomatice, oficiilor consulare şi institutelor culturale ale României amplasate în străinătate, precum şi veniturile în valută primite de personalul încadrat în instituţiile publice de apărare, ordine publică şi siguranţă naţională, trimis în misiune permanentă în străinătate, în conformitate cu legislaţia în vigoare;</a:t>
            </a:r>
            <a:endParaRPr lang="en-GB" dirty="0" smtClean="0">
              <a:latin typeface="Trebuchet MS" panose="020B0603020202020204" pitchFamily="34" charset="0"/>
            </a:endParaRPr>
          </a:p>
          <a:p>
            <a:pPr algn="just">
              <a:buNone/>
            </a:pPr>
            <a:r>
              <a:rPr lang="it-IT" dirty="0" smtClean="0">
                <a:latin typeface="Trebuchet MS" panose="020B0603020202020204" pitchFamily="34" charset="0"/>
              </a:rPr>
              <a:t> </a:t>
            </a:r>
            <a:r>
              <a:rPr lang="ro-RO" dirty="0" smtClean="0">
                <a:latin typeface="Trebuchet MS" panose="020B0603020202020204" pitchFamily="34" charset="0"/>
              </a:rPr>
              <a:t> </a:t>
            </a:r>
            <a:r>
              <a:rPr lang="it-IT" dirty="0" smtClean="0">
                <a:latin typeface="Trebuchet MS" panose="020B0603020202020204" pitchFamily="34" charset="0"/>
              </a:rPr>
              <a:t>s) veniturile primite de oficialii organismelor şi organizaţiilor internaţionale din activităţile desfăşurate în România în calitatea lor oficială, cu condiţia ca poziţia acestora de oficial să fie confirmată de Ministerul Afacerilor Externe;</a:t>
            </a:r>
            <a:endParaRPr lang="en-GB" dirty="0" smtClean="0">
              <a:latin typeface="Trebuchet MS" panose="020B0603020202020204" pitchFamily="34" charset="0"/>
            </a:endParaRPr>
          </a:p>
          <a:p>
            <a:pPr algn="just">
              <a:buNone/>
            </a:pPr>
            <a:r>
              <a:rPr lang="it-IT" dirty="0" smtClean="0">
                <a:latin typeface="Trebuchet MS" panose="020B0603020202020204" pitchFamily="34" charset="0"/>
              </a:rPr>
              <a:t>  </a:t>
            </a:r>
            <a:r>
              <a:rPr lang="ro-RO" dirty="0" smtClean="0">
                <a:latin typeface="Trebuchet MS" panose="020B0603020202020204" pitchFamily="34" charset="0"/>
              </a:rPr>
              <a:t>  </a:t>
            </a:r>
            <a:r>
              <a:rPr lang="it-IT" dirty="0" smtClean="0">
                <a:latin typeface="Trebuchet MS" panose="020B0603020202020204" pitchFamily="34" charset="0"/>
              </a:rPr>
              <a:t>ş) veniturile primite de cetăţeni străini pentru activitatea de consultanţă desfăşurată în România, în conformitate cu acordurile de finanţare nerambursabilă încheiate de România cu alte state, cu organisme internaţionale şi organizaţii neguvernamentale;</a:t>
            </a:r>
            <a:endParaRPr lang="en-GB" dirty="0" smtClean="0">
              <a:latin typeface="Trebuchet MS" panose="020B0603020202020204" pitchFamily="34" charset="0"/>
            </a:endParaRPr>
          </a:p>
          <a:p>
            <a:pPr algn="just">
              <a:buNone/>
            </a:pPr>
            <a:r>
              <a:rPr lang="ro-RO" dirty="0" smtClean="0">
                <a:latin typeface="Trebuchet MS" panose="020B0603020202020204" pitchFamily="34" charset="0"/>
              </a:rPr>
              <a:t> </a:t>
            </a:r>
            <a:r>
              <a:rPr lang="it-IT" dirty="0" smtClean="0">
                <a:latin typeface="Trebuchet MS" panose="020B0603020202020204" pitchFamily="34" charset="0"/>
              </a:rPr>
              <a:t>   t) veniturile primite de cetăţeni străini pentru activităţi desfăşurate în România, în calitate de corespondenţi de presă, cu condiţia reciprocităţii acordate cetăţenilor români pentru venituri din astfel de activităţi şi cu condiţia ca poziţia acestor persoane să fie confirmată de Ministerul Afacerilor Externe;</a:t>
            </a:r>
            <a:endParaRPr lang="en-GB" dirty="0" smtClean="0">
              <a:latin typeface="Trebuchet MS" panose="020B0603020202020204" pitchFamily="34" charset="0"/>
            </a:endParaRPr>
          </a:p>
          <a:p>
            <a:endParaRPr lang="en-GB" dirty="0"/>
          </a:p>
        </p:txBody>
      </p:sp>
      <p:pic>
        <p:nvPicPr>
          <p:cNvPr id="4" name="Picture 1"/>
          <p:cNvPicPr>
            <a:picLocks noChangeAspect="1" noChangeArrowheads="1"/>
          </p:cNvPicPr>
          <p:nvPr/>
        </p:nvPicPr>
        <p:blipFill>
          <a:blip r:embed="rId1" cstate="print"/>
          <a:srcRect/>
          <a:stretch>
            <a:fillRect/>
          </a:stretch>
        </p:blipFill>
        <p:spPr bwMode="auto">
          <a:xfrm>
            <a:off x="1676400" y="152400"/>
            <a:ext cx="6477000" cy="714375"/>
          </a:xfrm>
          <a:prstGeom prst="rect">
            <a:avLst/>
          </a:prstGeom>
          <a:noFill/>
          <a:ln w="9525">
            <a:noFill/>
            <a:miter lim="800000"/>
            <a:headEnd/>
            <a:tailEnd/>
          </a:ln>
        </p:spPr>
      </p:pic>
      <p:pic>
        <p:nvPicPr>
          <p:cNvPr id="5" name="Picture 2"/>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1066800" y="6019800"/>
            <a:ext cx="2023584" cy="65752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486400" y="6248400"/>
            <a:ext cx="3505200" cy="261610"/>
          </a:xfrm>
          <a:prstGeom prst="rect">
            <a:avLst/>
          </a:prstGeom>
        </p:spPr>
        <p:txBody>
          <a:bodyPr wrap="square">
            <a:spAutoFit/>
          </a:bodyPr>
          <a:lstStyle/>
          <a:p>
            <a:r>
              <a:rPr lang="ro-RO" altLang="en-US" sz="1100" dirty="0" smtClean="0">
                <a:solidFill>
                  <a:srgbClr val="000000"/>
                </a:solidFill>
                <a:latin typeface="Trebuchet MS" panose="020B0603020202020204" pitchFamily="34" charset="0"/>
                <a:ea typeface="Times New Roman" panose="02020603050405020304" pitchFamily="18" charset="0"/>
              </a:rPr>
              <a:t>Agenţia Naţională pentru Plăţi și Inspecţie Socială</a:t>
            </a:r>
            <a:endParaRPr lang="en-GB" sz="11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0"/>
            <a:ext cx="7498080" cy="655638"/>
          </a:xfrm>
        </p:spPr>
        <p:txBody>
          <a:bodyPr>
            <a:normAutofit fontScale="90000"/>
          </a:bodyPr>
          <a:lstStyle/>
          <a:p>
            <a:pPr algn="ctr"/>
            <a:r>
              <a:rPr lang="it-IT" sz="4400" b="1" dirty="0" smtClean="0">
                <a:solidFill>
                  <a:srgbClr val="0070C0"/>
                </a:solidFill>
                <a:latin typeface="Trebuchet MS" panose="020B0603020202020204" pitchFamily="34" charset="0"/>
              </a:rPr>
              <a:t>Venituri neimpozabile</a:t>
            </a:r>
            <a:endParaRPr lang="en-GB" dirty="0"/>
          </a:p>
        </p:txBody>
      </p:sp>
      <p:sp>
        <p:nvSpPr>
          <p:cNvPr id="3" name="Content Placeholder 2"/>
          <p:cNvSpPr>
            <a:spLocks noGrp="1"/>
          </p:cNvSpPr>
          <p:nvPr>
            <p:ph idx="1"/>
          </p:nvPr>
        </p:nvSpPr>
        <p:spPr>
          <a:xfrm>
            <a:off x="1066800" y="1447800"/>
            <a:ext cx="8077200" cy="4572000"/>
          </a:xfrm>
        </p:spPr>
        <p:txBody>
          <a:bodyPr>
            <a:normAutofit fontScale="55000" lnSpcReduction="20000"/>
          </a:bodyPr>
          <a:lstStyle/>
          <a:p>
            <a:pPr algn="just">
              <a:buNone/>
            </a:pPr>
            <a:r>
              <a:rPr lang="it-IT" dirty="0" smtClean="0"/>
              <a:t> </a:t>
            </a:r>
            <a:endParaRPr lang="ro-RO" dirty="0" smtClean="0"/>
          </a:p>
          <a:p>
            <a:pPr algn="just">
              <a:buNone/>
            </a:pPr>
            <a:r>
              <a:rPr lang="ro-RO" dirty="0" smtClean="0"/>
              <a:t> </a:t>
            </a:r>
            <a:r>
              <a:rPr lang="it-IT" dirty="0" smtClean="0"/>
              <a:t> </a:t>
            </a:r>
            <a:r>
              <a:rPr lang="it-IT" dirty="0" smtClean="0">
                <a:latin typeface="Trebuchet MS" panose="020B0603020202020204" pitchFamily="34" charset="0"/>
              </a:rPr>
              <a:t>ţ) sumele reprezentând diferenţa de dobândă subvenţionată pentru creditele primite în conformitate cu legislaţia în vigoare;</a:t>
            </a:r>
            <a:endParaRPr lang="en-GB" dirty="0" smtClean="0">
              <a:latin typeface="Trebuchet MS" panose="020B0603020202020204" pitchFamily="34" charset="0"/>
            </a:endParaRPr>
          </a:p>
          <a:p>
            <a:pPr algn="just">
              <a:buNone/>
            </a:pPr>
            <a:r>
              <a:rPr lang="it-IT" dirty="0" smtClean="0">
                <a:latin typeface="Trebuchet MS" panose="020B0603020202020204" pitchFamily="34" charset="0"/>
              </a:rPr>
              <a:t>   u) subvenţiile primite pentru achiziţionarea de bunuri, dacă subvenţiile sunt acordate în conformitate cu legislaţia în vigoare;</a:t>
            </a:r>
            <a:endParaRPr lang="en-GB" dirty="0" smtClean="0">
              <a:latin typeface="Trebuchet MS" panose="020B0603020202020204" pitchFamily="34" charset="0"/>
            </a:endParaRPr>
          </a:p>
          <a:p>
            <a:pPr algn="just">
              <a:buNone/>
            </a:pPr>
            <a:r>
              <a:rPr lang="it-IT" dirty="0" smtClean="0">
                <a:latin typeface="Trebuchet MS" panose="020B0603020202020204" pitchFamily="34" charset="0"/>
              </a:rPr>
              <a:t>   v) veniturile reprezentând avantaje în bani şi/sau în natură, stabilite potrivit legii, primite de persoanele cu handicap, veteranii de război, invalizii, orfanii şi văduvele de război, accidentaţii de război în afara serviciului ordonat, persoanele persecutate din motive politice de dictatura instaurată cu începere de la 6 martie 1945, cele deportate în străinătate ori constituite în prizonieri, persoanele care au efectuat stagiul militar în detaşamentele de muncă din cadrul Direcţiei Generale a Serviciului Muncii în perioada 1950 - 1961 şi soţiile celor decedaţi, urmaşii eroilor-martiri, răniţii şi luptătorii pentru victoria Revoluţiei Române din Decembrie 1989 şi pentru revolta muncitorească anticomunistă de la Braşov din noiembrie 1987, precum şi persoanele persecutate de către regimurile instaurate în România cu începere de la 6 septembrie 1940 până la 6 martie 1945 din motive etnice;</a:t>
            </a:r>
            <a:endParaRPr lang="en-GB" dirty="0" smtClean="0">
              <a:latin typeface="Trebuchet MS" panose="020B0603020202020204" pitchFamily="34" charset="0"/>
            </a:endParaRPr>
          </a:p>
          <a:p>
            <a:endParaRPr lang="en-GB" dirty="0"/>
          </a:p>
        </p:txBody>
      </p:sp>
      <p:pic>
        <p:nvPicPr>
          <p:cNvPr id="4" name="Picture 1"/>
          <p:cNvPicPr>
            <a:picLocks noChangeAspect="1" noChangeArrowheads="1"/>
          </p:cNvPicPr>
          <p:nvPr/>
        </p:nvPicPr>
        <p:blipFill>
          <a:blip r:embed="rId1" cstate="print"/>
          <a:srcRect/>
          <a:stretch>
            <a:fillRect/>
          </a:stretch>
        </p:blipFill>
        <p:spPr bwMode="auto">
          <a:xfrm>
            <a:off x="1600200" y="152400"/>
            <a:ext cx="6477000" cy="714375"/>
          </a:xfrm>
          <a:prstGeom prst="rect">
            <a:avLst/>
          </a:prstGeom>
          <a:noFill/>
          <a:ln w="9525">
            <a:noFill/>
            <a:miter lim="800000"/>
            <a:headEnd/>
            <a:tailEnd/>
          </a:ln>
        </p:spPr>
      </p:pic>
      <p:pic>
        <p:nvPicPr>
          <p:cNvPr id="5" name="Picture 2"/>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1066800" y="6019800"/>
            <a:ext cx="2023584" cy="65752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486400" y="6248400"/>
            <a:ext cx="3505200" cy="261610"/>
          </a:xfrm>
          <a:prstGeom prst="rect">
            <a:avLst/>
          </a:prstGeom>
        </p:spPr>
        <p:txBody>
          <a:bodyPr wrap="square">
            <a:spAutoFit/>
          </a:bodyPr>
          <a:lstStyle/>
          <a:p>
            <a:r>
              <a:rPr lang="ro-RO" altLang="en-US" sz="1100" dirty="0" smtClean="0">
                <a:solidFill>
                  <a:srgbClr val="000000"/>
                </a:solidFill>
                <a:latin typeface="Trebuchet MS" panose="020B0603020202020204" pitchFamily="34" charset="0"/>
                <a:ea typeface="Times New Roman" panose="02020603050405020304" pitchFamily="18" charset="0"/>
              </a:rPr>
              <a:t>Agenţia Naţională pentru Plăţi și Inspecţie Socială</a:t>
            </a:r>
            <a:endParaRPr lang="en-GB" sz="11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0</TotalTime>
  <Words>13466</Words>
  <Application>WPS Presentation</Application>
  <PresentationFormat>On-screen Show (4:3)</PresentationFormat>
  <Paragraphs>141</Paragraphs>
  <Slides>13</Slides>
  <Notes>1</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13</vt:i4>
      </vt:variant>
    </vt:vector>
  </HeadingPairs>
  <TitlesOfParts>
    <vt:vector size="26" baseType="lpstr">
      <vt:lpstr>Arial</vt:lpstr>
      <vt:lpstr>SimSun</vt:lpstr>
      <vt:lpstr>Wingdings</vt:lpstr>
      <vt:lpstr>Wingdings 2</vt:lpstr>
      <vt:lpstr>Verdana</vt:lpstr>
      <vt:lpstr>Trebuchet MS</vt:lpstr>
      <vt:lpstr>Calibri</vt:lpstr>
      <vt:lpstr>Times New Roman</vt:lpstr>
      <vt:lpstr>Calibri</vt:lpstr>
      <vt:lpstr>Gill Sans MT</vt:lpstr>
      <vt:lpstr>Microsoft YaHei</vt:lpstr>
      <vt:lpstr>Arial Unicode MS</vt:lpstr>
      <vt:lpstr>Solstice</vt:lpstr>
      <vt:lpstr>Venitul minim de incluziune - Prezentare - </vt:lpstr>
      <vt:lpstr>Venituri care se iau în calcul </vt:lpstr>
      <vt:lpstr>Categorii de venituri supuse impozitului pe venit</vt:lpstr>
      <vt:lpstr>Venituri neimpozabile</vt:lpstr>
      <vt:lpstr>Venituri neimpozabile</vt:lpstr>
      <vt:lpstr>Venituri neimpozabile</vt:lpstr>
      <vt:lpstr>Venituri neimpozabile</vt:lpstr>
      <vt:lpstr>Venituri neimpozabile</vt:lpstr>
      <vt:lpstr>Venituri neimpozabile</vt:lpstr>
      <vt:lpstr>Venituri neimpozabile</vt:lpstr>
      <vt:lpstr>Venituri neimpozabile</vt:lpstr>
      <vt:lpstr>Bunurile care duc la excluderea acordării VMI</vt:lpstr>
      <vt:lpstr>Bunurile care duc la excluderea acordării VMI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Venitul minim de incluziune - Prezentare - </dc:title>
  <dc:creator>Alexandra Nitulescu</dc:creator>
  <cp:lastModifiedBy>Lavinia Sarosi</cp:lastModifiedBy>
  <cp:revision>10</cp:revision>
  <dcterms:created xsi:type="dcterms:W3CDTF">2006-08-16T00:00:00Z</dcterms:created>
  <dcterms:modified xsi:type="dcterms:W3CDTF">2023-10-11T06:56:05Z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53136EFEECE84E9B96516FF193AB53CA_13</vt:lpwstr>
  </property>
  <property fmtid="{D5CDD505-2E9C-101B-9397-08002B2CF9AE}" pid="3" name="KSOProductBuildVer">
    <vt:lpwstr>2057-12.2.0.13266</vt:lpwstr>
  </property>
</Properties>
</file>